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mp4" ContentType="video/mp4"/>
  <Default Extension="jpg" ContentType="image/jpeg"/>
  <Override PartName="/ppt/presentation.xml" ContentType="application/vnd.ms-powerpoint.presentation.macroEnabled.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comments/comment1.xml" ContentType="application/vnd.openxmlformats-officedocument.presentationml.comments+xml"/>
  <Override PartName="/ppt/comments/comment2.xml" ContentType="application/vnd.openxmlformats-officedocument.presentationml.comments+xml"/>
  <Override PartName="/ppt/comments/comment3.xml" ContentType="application/vnd.openxmlformats-officedocument.presentationml.comments+xml"/>
  <Override PartName="/ppt/comments/comment4.xml" ContentType="application/vnd.openxmlformats-officedocument.presentationml.comments+xml"/>
  <Override PartName="/ppt/notesSlides/notesSlide1.xml" ContentType="application/vnd.openxmlformats-officedocument.presentationml.notesSlide+xml"/>
  <Override PartName="/ppt/notesSlides/notesSlide2.xml" ContentType="application/vnd.openxmlformats-officedocument.presentationml.notesSlide+xml"/>
  <Override PartName="/ppt/comments/comment5.xml" ContentType="application/vnd.openxmlformats-officedocument.presentationml.comments+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1"/>
  </p:sldMasterIdLst>
  <p:notesMasterIdLst>
    <p:notesMasterId r:id="rId43"/>
  </p:notesMasterIdLst>
  <p:sldIdLst>
    <p:sldId id="438" r:id="rId2"/>
    <p:sldId id="397" r:id="rId3"/>
    <p:sldId id="398" r:id="rId4"/>
    <p:sldId id="439" r:id="rId5"/>
    <p:sldId id="400" r:id="rId6"/>
    <p:sldId id="402" r:id="rId7"/>
    <p:sldId id="403" r:id="rId8"/>
    <p:sldId id="404" r:id="rId9"/>
    <p:sldId id="405" r:id="rId10"/>
    <p:sldId id="406" r:id="rId11"/>
    <p:sldId id="407" r:id="rId12"/>
    <p:sldId id="408" r:id="rId13"/>
    <p:sldId id="411" r:id="rId14"/>
    <p:sldId id="412" r:id="rId15"/>
    <p:sldId id="413" r:id="rId16"/>
    <p:sldId id="414" r:id="rId17"/>
    <p:sldId id="415" r:id="rId18"/>
    <p:sldId id="440" r:id="rId19"/>
    <p:sldId id="417" r:id="rId20"/>
    <p:sldId id="418" r:id="rId21"/>
    <p:sldId id="419" r:id="rId22"/>
    <p:sldId id="356" r:id="rId23"/>
    <p:sldId id="442" r:id="rId24"/>
    <p:sldId id="437" r:id="rId25"/>
    <p:sldId id="436" r:id="rId26"/>
    <p:sldId id="435" r:id="rId27"/>
    <p:sldId id="434" r:id="rId28"/>
    <p:sldId id="429" r:id="rId29"/>
    <p:sldId id="428" r:id="rId30"/>
    <p:sldId id="427" r:id="rId31"/>
    <p:sldId id="425" r:id="rId32"/>
    <p:sldId id="426" r:id="rId33"/>
    <p:sldId id="424" r:id="rId34"/>
    <p:sldId id="423" r:id="rId35"/>
    <p:sldId id="430" r:id="rId36"/>
    <p:sldId id="422" r:id="rId37"/>
    <p:sldId id="433" r:id="rId38"/>
    <p:sldId id="421" r:id="rId39"/>
    <p:sldId id="431" r:id="rId40"/>
    <p:sldId id="374" r:id="rId41"/>
    <p:sldId id="420" r:id="rId42"/>
  </p:sldIdLst>
  <p:sldSz cx="9144000" cy="6858000" type="screen4x3"/>
  <p:notesSz cx="6723063" cy="9853613"/>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Section par défaut" id="{1229F226-A5C9-4ECE-A0E2-5FD25ADFD62C}">
          <p14:sldIdLst>
            <p14:sldId id="438"/>
            <p14:sldId id="397"/>
            <p14:sldId id="398"/>
            <p14:sldId id="439"/>
            <p14:sldId id="400"/>
            <p14:sldId id="402"/>
            <p14:sldId id="403"/>
            <p14:sldId id="404"/>
            <p14:sldId id="405"/>
            <p14:sldId id="406"/>
            <p14:sldId id="407"/>
            <p14:sldId id="408"/>
            <p14:sldId id="411"/>
            <p14:sldId id="412"/>
            <p14:sldId id="413"/>
            <p14:sldId id="414"/>
            <p14:sldId id="415"/>
            <p14:sldId id="440"/>
            <p14:sldId id="417"/>
            <p14:sldId id="418"/>
            <p14:sldId id="419"/>
            <p14:sldId id="356"/>
            <p14:sldId id="442"/>
            <p14:sldId id="437"/>
            <p14:sldId id="436"/>
            <p14:sldId id="435"/>
            <p14:sldId id="434"/>
            <p14:sldId id="429"/>
            <p14:sldId id="428"/>
            <p14:sldId id="427"/>
            <p14:sldId id="425"/>
            <p14:sldId id="426"/>
            <p14:sldId id="424"/>
            <p14:sldId id="423"/>
            <p14:sldId id="430"/>
            <p14:sldId id="422"/>
            <p14:sldId id="433"/>
            <p14:sldId id="421"/>
            <p14:sldId id="431"/>
            <p14:sldId id="374"/>
            <p14:sldId id="420"/>
          </p14:sldIdLst>
        </p14:section>
      </p14:sectionLst>
    </p:ext>
    <p:ext uri="{EFAFB233-063F-42B5-8137-9DF3F51BA10A}">
      <p15:sldGuideLst xmlns:p15="http://schemas.microsoft.com/office/powerpoint/2012/main">
        <p15:guide id="1" orient="horz" pos="2160" userDrawn="1">
          <p15:clr>
            <a:srgbClr val="A4A3A4"/>
          </p15:clr>
        </p15:guide>
        <p15:guide id="2" pos="2880" userDrawn="1">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Claudine Neyen" initials="CN" lastIdx="5" clrIdx="0">
    <p:extLst>
      <p:ext uri="{19B8F6BF-5375-455C-9EA6-DF929625EA0E}">
        <p15:presenceInfo xmlns:p15="http://schemas.microsoft.com/office/powerpoint/2012/main" userId="Claudine Neyen" providerId="None"/>
      </p:ext>
    </p:extLst>
  </p:cmAuthor>
  <p:cmAuthor id="2" name="Claudine Neyen" initials="CN [2]" lastIdx="2" clrIdx="1">
    <p:extLst>
      <p:ext uri="{19B8F6BF-5375-455C-9EA6-DF929625EA0E}">
        <p15:presenceInfo xmlns:p15="http://schemas.microsoft.com/office/powerpoint/2012/main" userId="1f7e5e144f070ba7" providerId="Windows Liv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C0000"/>
    <a:srgbClr val="5F5F5F"/>
    <a:srgbClr val="777777"/>
    <a:srgbClr val="EAEAEA"/>
    <a:srgbClr val="F8F8F8"/>
    <a:srgbClr val="FFCC00"/>
  </p:clrMru>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C083E6E3-FA7D-4D7B-A595-EF9225AFEA82}" styleName="Light Style 1 - Accent 3">
    <a:wholeTbl>
      <a:tcTxStyle>
        <a:fontRef idx="minor">
          <a:scrgbClr r="0" g="0" b="0"/>
        </a:fontRef>
        <a:schemeClr val="tx1"/>
      </a:tcTxStyle>
      <a:tcStyle>
        <a:tcBdr>
          <a:left>
            <a:ln>
              <a:noFill/>
            </a:ln>
          </a:left>
          <a:right>
            <a:ln>
              <a:noFill/>
            </a:ln>
          </a:right>
          <a:top>
            <a:ln w="12700" cmpd="sng">
              <a:solidFill>
                <a:schemeClr val="accent3"/>
              </a:solidFill>
            </a:ln>
          </a:top>
          <a:bottom>
            <a:ln w="12700" cmpd="sng">
              <a:solidFill>
                <a:schemeClr val="accent3"/>
              </a:solidFill>
            </a:ln>
          </a:bottom>
          <a:insideH>
            <a:ln>
              <a:noFill/>
            </a:ln>
          </a:insideH>
          <a:insideV>
            <a:ln>
              <a:noFill/>
            </a:ln>
          </a:insideV>
        </a:tcBdr>
        <a:fill>
          <a:noFill/>
        </a:fill>
      </a:tcStyle>
    </a:wholeTbl>
    <a:band1H>
      <a:tcStyle>
        <a:tcBdr/>
        <a:fill>
          <a:solidFill>
            <a:schemeClr val="accent3">
              <a:alpha val="20000"/>
            </a:schemeClr>
          </a:solidFill>
        </a:fill>
      </a:tcStyle>
    </a:band1H>
    <a:band2H>
      <a:tcStyle>
        <a:tcBdr/>
      </a:tcStyle>
    </a:band2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12700" cmpd="sng">
              <a:solidFill>
                <a:schemeClr val="accent3"/>
              </a:solidFill>
            </a:ln>
          </a:top>
        </a:tcBdr>
        <a:fill>
          <a:noFill/>
        </a:fill>
      </a:tcStyle>
    </a:lastRow>
    <a:firstRow>
      <a:tcTxStyle b="on"/>
      <a:tcStyle>
        <a:tcBdr>
          <a:bottom>
            <a:ln w="12700" cmpd="sng">
              <a:solidFill>
                <a:schemeClr val="accent3"/>
              </a:solidFill>
            </a:ln>
          </a:bottom>
        </a:tcBdr>
        <a:fill>
          <a:noFill/>
        </a:fill>
      </a:tcStyle>
    </a:firstRow>
  </a:tblStyle>
  <a:tblStyle styleId="{8799B23B-EC83-4686-B30A-512413B5E67A}" styleName="Light Style 3 - Accent 3">
    <a:wholeTbl>
      <a:tcTxStyle>
        <a:fontRef idx="minor">
          <a:scrgbClr r="0" g="0" b="0"/>
        </a:fontRef>
        <a:schemeClr val="tx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noFill/>
        </a:fill>
      </a:tcStyle>
    </a:wholeTbl>
    <a:band1H>
      <a:tcStyle>
        <a:tcBdr/>
        <a:fill>
          <a:solidFill>
            <a:schemeClr val="accent3">
              <a:alpha val="20000"/>
            </a:schemeClr>
          </a:solidFill>
        </a:fill>
      </a:tcStyle>
    </a:band1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noFill/>
        </a:fill>
      </a:tcStyle>
    </a:lastRow>
    <a:firstRow>
      <a:tcTxStyle b="on"/>
      <a:tcStyle>
        <a:tcBdr>
          <a:bottom>
            <a:ln w="25400" cmpd="sng">
              <a:solidFill>
                <a:schemeClr val="accent3"/>
              </a:solidFill>
            </a:ln>
          </a:bottom>
        </a:tcBdr>
        <a:fill>
          <a:noFill/>
        </a:fill>
      </a:tcStyle>
    </a:firstRow>
  </a:tblStyle>
  <a:tblStyle styleId="{F2DE63D5-997A-4646-A377-4702673A728D}" styleName="Light Style 2 - Accent 3">
    <a:wholeTbl>
      <a:tcTxStyle>
        <a:fontRef idx="minor">
          <a:scrgbClr r="0" g="0" b="0"/>
        </a:fontRef>
        <a:schemeClr val="tx1"/>
      </a:tcTxStyle>
      <a:tcStyle>
        <a:tcBdr>
          <a:left>
            <a:lnRef idx="1">
              <a:schemeClr val="accent3"/>
            </a:lnRef>
          </a:left>
          <a:right>
            <a:lnRef idx="1">
              <a:schemeClr val="accent3"/>
            </a:lnRef>
          </a:right>
          <a:top>
            <a:lnRef idx="1">
              <a:schemeClr val="accent3"/>
            </a:lnRef>
          </a:top>
          <a:bottom>
            <a:lnRef idx="1">
              <a:schemeClr val="accent3"/>
            </a:lnRef>
          </a:bottom>
          <a:insideH>
            <a:ln>
              <a:noFill/>
            </a:ln>
          </a:insideH>
          <a:insideV>
            <a:ln>
              <a:noFill/>
            </a:ln>
          </a:insideV>
        </a:tcBdr>
        <a:fill>
          <a:noFill/>
        </a:fill>
      </a:tcStyle>
    </a:wholeTbl>
    <a:band1H>
      <a:tcStyle>
        <a:tcBdr>
          <a:top>
            <a:lnRef idx="1">
              <a:schemeClr val="accent3"/>
            </a:lnRef>
          </a:top>
          <a:bottom>
            <a:lnRef idx="1">
              <a:schemeClr val="accent3"/>
            </a:lnRef>
          </a:bottom>
        </a:tcBdr>
      </a:tcStyle>
    </a:band1H>
    <a:band1V>
      <a:tcStyle>
        <a:tcBdr>
          <a:left>
            <a:lnRef idx="1">
              <a:schemeClr val="accent3"/>
            </a:lnRef>
          </a:left>
          <a:right>
            <a:lnRef idx="1">
              <a:schemeClr val="accent3"/>
            </a:lnRef>
          </a:right>
        </a:tcBdr>
      </a:tcStyle>
    </a:band1V>
    <a:band2V>
      <a:tcStyle>
        <a:tcBdr>
          <a:left>
            <a:lnRef idx="1">
              <a:schemeClr val="accent3"/>
            </a:lnRef>
          </a:left>
          <a:right>
            <a:lnRef idx="1">
              <a:schemeClr val="accent3"/>
            </a:lnRef>
          </a:right>
        </a:tcBdr>
      </a:tcStyle>
    </a:band2V>
    <a:lastCol>
      <a:tcTxStyle b="on"/>
      <a:tcStyle>
        <a:tcBdr/>
      </a:tcStyle>
    </a:lastCol>
    <a:firstCol>
      <a:tcTxStyle b="on"/>
      <a:tcStyle>
        <a:tcBdr/>
      </a:tcStyle>
    </a:firstCol>
    <a:lastRow>
      <a:tcTxStyle b="on"/>
      <a:tcStyle>
        <a:tcBdr>
          <a:top>
            <a:ln w="50800" cmpd="dbl">
              <a:solidFill>
                <a:schemeClr val="accent3"/>
              </a:solidFill>
            </a:ln>
          </a:top>
        </a:tcBdr>
      </a:tcStyle>
    </a:lastRow>
    <a:firstRow>
      <a:tcTxStyle b="on">
        <a:fontRef idx="minor">
          <a:scrgbClr r="0" g="0" b="0"/>
        </a:fontRef>
        <a:schemeClr val="bg1"/>
      </a:tcTxStyle>
      <a:tcStyle>
        <a:tcBdr/>
        <a:fillRef idx="1">
          <a:schemeClr val="accent3"/>
        </a:fillRef>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7"/>
    <p:restoredTop sz="94643"/>
  </p:normalViewPr>
  <p:slideViewPr>
    <p:cSldViewPr>
      <p:cViewPr varScale="1">
        <p:scale>
          <a:sx n="120" d="100"/>
          <a:sy n="120" d="100"/>
        </p:scale>
        <p:origin x="1264" y="176"/>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1112"/>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commentAuthors" Target="commentAuthor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notesMaster" Target="notesMasters/notesMaster1.xml"/><Relationship Id="rId48" Type="http://schemas.openxmlformats.org/officeDocument/2006/relationships/tableStyles" Target="tableStyle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viewProps" Target="viewProps.xml"/><Relationship Id="rId20" Type="http://schemas.openxmlformats.org/officeDocument/2006/relationships/slide" Target="slides/slide19.xml"/><Relationship Id="rId41" Type="http://schemas.openxmlformats.org/officeDocument/2006/relationships/slide" Target="slides/slide40.xml"/></Relationships>
</file>

<file path=ppt/comments/comment1.xml><?xml version="1.0" encoding="utf-8"?>
<p:cmLst xmlns:a="http://schemas.openxmlformats.org/drawingml/2006/main" xmlns:r="http://schemas.openxmlformats.org/officeDocument/2006/relationships" xmlns:p="http://schemas.openxmlformats.org/presentationml/2006/main">
  <p:cm authorId="1" dt="2017-12-05T21:52:38.799" idx="5">
    <p:pos x="10" y="10"/>
    <p:text>at some point we need to discuss the way sections are numbered. this is what I picked up in MOOC3 (or 2) but it's different from your previous numbering.</p:text>
    <p:extLst>
      <p:ext uri="{C676402C-5697-4E1C-873F-D02D1690AC5C}">
        <p15:threadingInfo xmlns:p15="http://schemas.microsoft.com/office/powerpoint/2012/main" timeZoneBias="-60"/>
      </p:ext>
    </p:extLst>
  </p:cm>
</p:cmLst>
</file>

<file path=ppt/comments/comment2.xml><?xml version="1.0" encoding="utf-8"?>
<p:cmLst xmlns:a="http://schemas.openxmlformats.org/drawingml/2006/main" xmlns:r="http://schemas.openxmlformats.org/officeDocument/2006/relationships" xmlns:p="http://schemas.openxmlformats.org/presentationml/2006/main">
  <p:cm authorId="1" dt="2017-12-04T20:55:06.018" idx="1">
    <p:pos x="3424" y="1474"/>
    <p:text>there was a mistake in the text on the right - what did you want to write about DCs?</p:text>
    <p:extLst mod="1">
      <p:ext uri="{C676402C-5697-4E1C-873F-D02D1690AC5C}">
        <p15:threadingInfo xmlns:p15="http://schemas.microsoft.com/office/powerpoint/2012/main" timeZoneBias="-60"/>
      </p:ext>
    </p:extLst>
  </p:cm>
</p:cmLst>
</file>

<file path=ppt/comments/comment3.xml><?xml version="1.0" encoding="utf-8"?>
<p:cmLst xmlns:a="http://schemas.openxmlformats.org/drawingml/2006/main" xmlns:r="http://schemas.openxmlformats.org/officeDocument/2006/relationships" xmlns:p="http://schemas.openxmlformats.org/presentationml/2006/main">
  <p:cm authorId="1" dt="2017-12-04T21:48:32.905" idx="2">
    <p:pos x="3360" y="1752"/>
    <p:text>why the *?</p:text>
    <p:extLst>
      <p:ext uri="{C676402C-5697-4E1C-873F-D02D1690AC5C}">
        <p15:threadingInfo xmlns:p15="http://schemas.microsoft.com/office/powerpoint/2012/main" timeZoneBias="-60"/>
      </p:ext>
    </p:extLst>
  </p:cm>
</p:cmLst>
</file>

<file path=ppt/comments/comment4.xml><?xml version="1.0" encoding="utf-8"?>
<p:cmLst xmlns:a="http://schemas.openxmlformats.org/drawingml/2006/main" xmlns:r="http://schemas.openxmlformats.org/officeDocument/2006/relationships" xmlns:p="http://schemas.openxmlformats.org/presentationml/2006/main">
  <p:cm authorId="1" dt="2017-12-04T22:04:42.975" idx="4">
    <p:pos x="1746" y="2316"/>
    <p:text>ab and gd TCR?</p:text>
    <p:extLst>
      <p:ext uri="{C676402C-5697-4E1C-873F-D02D1690AC5C}">
        <p15:threadingInfo xmlns:p15="http://schemas.microsoft.com/office/powerpoint/2012/main" timeZoneBias="-60"/>
      </p:ext>
    </p:extLst>
  </p:cm>
</p:cmLst>
</file>

<file path=ppt/comments/comment5.xml><?xml version="1.0" encoding="utf-8"?>
<p:cmLst xmlns:a="http://schemas.openxmlformats.org/drawingml/2006/main" xmlns:r="http://schemas.openxmlformats.org/officeDocument/2006/relationships" xmlns:p="http://schemas.openxmlformats.org/presentationml/2006/main">
  <p:cm authorId="2" dt="2017-12-05T18:00:47.395" idx="2">
    <p:pos x="10" y="10"/>
    <p:text>wrong figure in the original.</p:text>
    <p:extLst>
      <p:ext uri="{C676402C-5697-4E1C-873F-D02D1690AC5C}">
        <p15:threadingInfo xmlns:p15="http://schemas.microsoft.com/office/powerpoint/2012/main" timeZoneBias="-60"/>
      </p:ext>
    </p:extLst>
  </p:cm>
</p:cmLst>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7106" name="Rectangle 2"/>
          <p:cNvSpPr>
            <a:spLocks noGrp="1" noChangeArrowheads="1"/>
          </p:cNvSpPr>
          <p:nvPr>
            <p:ph type="hdr" sz="quarter"/>
          </p:nvPr>
        </p:nvSpPr>
        <p:spPr bwMode="auto">
          <a:xfrm>
            <a:off x="0" y="0"/>
            <a:ext cx="2914650" cy="492125"/>
          </a:xfrm>
          <a:prstGeom prst="rect">
            <a:avLst/>
          </a:prstGeom>
          <a:noFill/>
          <a:ln w="9525">
            <a:noFill/>
            <a:miter lim="800000"/>
            <a:headEnd/>
            <a:tailEnd/>
          </a:ln>
        </p:spPr>
        <p:txBody>
          <a:bodyPr vert="horz" wrap="square" lIns="92293" tIns="46147" rIns="92293" bIns="46147" numCol="1" anchor="t" anchorCtr="0" compatLnSpc="1">
            <a:prstTxWarp prst="textNoShape">
              <a:avLst/>
            </a:prstTxWarp>
          </a:bodyPr>
          <a:lstStyle>
            <a:lvl1pPr defTabSz="922466" eaLnBrk="1" hangingPunct="1">
              <a:defRPr sz="1300">
                <a:latin typeface="Arial" charset="0"/>
                <a:ea typeface="ＭＳ Ｐゴシック" pitchFamily="-108" charset="-128"/>
                <a:cs typeface="+mn-cs"/>
              </a:defRPr>
            </a:lvl1pPr>
          </a:lstStyle>
          <a:p>
            <a:pPr>
              <a:defRPr/>
            </a:pPr>
            <a:endParaRPr lang="fr-FR"/>
          </a:p>
        </p:txBody>
      </p:sp>
      <p:sp>
        <p:nvSpPr>
          <p:cNvPr id="47107" name="Rectangle 3"/>
          <p:cNvSpPr>
            <a:spLocks noGrp="1" noChangeArrowheads="1"/>
          </p:cNvSpPr>
          <p:nvPr>
            <p:ph type="dt" idx="1"/>
          </p:nvPr>
        </p:nvSpPr>
        <p:spPr bwMode="auto">
          <a:xfrm>
            <a:off x="3808413" y="0"/>
            <a:ext cx="2913062" cy="492125"/>
          </a:xfrm>
          <a:prstGeom prst="rect">
            <a:avLst/>
          </a:prstGeom>
          <a:noFill/>
          <a:ln w="9525">
            <a:noFill/>
            <a:miter lim="800000"/>
            <a:headEnd/>
            <a:tailEnd/>
          </a:ln>
        </p:spPr>
        <p:txBody>
          <a:bodyPr vert="horz" wrap="square" lIns="92293" tIns="46147" rIns="92293" bIns="46147" numCol="1" anchor="t" anchorCtr="0" compatLnSpc="1">
            <a:prstTxWarp prst="textNoShape">
              <a:avLst/>
            </a:prstTxWarp>
          </a:bodyPr>
          <a:lstStyle>
            <a:lvl1pPr algn="r" defTabSz="922466" eaLnBrk="1" hangingPunct="1">
              <a:defRPr sz="1300">
                <a:latin typeface="Arial" charset="0"/>
                <a:ea typeface="ＭＳ Ｐゴシック" pitchFamily="-108" charset="-128"/>
                <a:cs typeface="+mn-cs"/>
              </a:defRPr>
            </a:lvl1pPr>
          </a:lstStyle>
          <a:p>
            <a:pPr>
              <a:defRPr/>
            </a:pPr>
            <a:endParaRPr lang="fr-FR"/>
          </a:p>
        </p:txBody>
      </p:sp>
      <p:sp>
        <p:nvSpPr>
          <p:cNvPr id="13316" name="Rectangle 4"/>
          <p:cNvSpPr>
            <a:spLocks noGrp="1" noRot="1" noChangeAspect="1" noChangeArrowheads="1" noTextEdit="1"/>
          </p:cNvSpPr>
          <p:nvPr>
            <p:ph type="sldImg" idx="2"/>
          </p:nvPr>
        </p:nvSpPr>
        <p:spPr bwMode="auto">
          <a:xfrm>
            <a:off x="896938" y="739775"/>
            <a:ext cx="4927600" cy="3695700"/>
          </a:xfrm>
          <a:prstGeom prst="rect">
            <a:avLst/>
          </a:prstGeom>
          <a:noFill/>
          <a:ln w="9525">
            <a:solidFill>
              <a:srgbClr val="000000"/>
            </a:solidFill>
            <a:miter lim="800000"/>
            <a:headEnd/>
            <a:tailEnd/>
          </a:ln>
          <a:extLst>
            <a:ext uri="{909E8E84-426E-40dd-AFC4-6F175D3DCCD1}">
              <a14:hiddenFill xmlns="" xmlns:a14="http://schemas.microsoft.com/office/drawing/2010/main">
                <a:solidFill>
                  <a:srgbClr val="FFFFFF"/>
                </a:solidFill>
              </a14:hiddenFill>
            </a:ext>
            <a:ext uri="{FAA26D3D-D897-4be2-8F04-BA451C77F1D7}">
              <ma14:placeholderFlag xmlns="" xmlns:ma14="http://schemas.microsoft.com/office/mac/drawingml/2011/main" val="1"/>
            </a:ext>
          </a:extLst>
        </p:spPr>
      </p:sp>
      <p:sp>
        <p:nvSpPr>
          <p:cNvPr id="47109" name="Rectangle 5"/>
          <p:cNvSpPr>
            <a:spLocks noGrp="1" noChangeArrowheads="1"/>
          </p:cNvSpPr>
          <p:nvPr>
            <p:ph type="body" sz="quarter" idx="3"/>
          </p:nvPr>
        </p:nvSpPr>
        <p:spPr bwMode="auto">
          <a:xfrm>
            <a:off x="671513" y="4681538"/>
            <a:ext cx="5380037" cy="4432300"/>
          </a:xfrm>
          <a:prstGeom prst="rect">
            <a:avLst/>
          </a:prstGeom>
          <a:noFill/>
          <a:ln w="9525">
            <a:noFill/>
            <a:miter lim="800000"/>
            <a:headEnd/>
            <a:tailEnd/>
          </a:ln>
        </p:spPr>
        <p:txBody>
          <a:bodyPr vert="horz" wrap="square" lIns="92293" tIns="46147" rIns="92293" bIns="46147" numCol="1" anchor="t" anchorCtr="0" compatLnSpc="1">
            <a:prstTxWarp prst="textNoShape">
              <a:avLst/>
            </a:prstTxWarp>
          </a:bodyPr>
          <a:lstStyle/>
          <a:p>
            <a:pPr lvl="0"/>
            <a:r>
              <a:rPr lang="en-GB" noProof="0"/>
              <a:t>Click to edit Master text styles</a:t>
            </a:r>
          </a:p>
          <a:p>
            <a:pPr lvl="1"/>
            <a:r>
              <a:rPr lang="en-GB" noProof="0"/>
              <a:t>Second level</a:t>
            </a:r>
          </a:p>
          <a:p>
            <a:pPr lvl="2"/>
            <a:r>
              <a:rPr lang="en-GB" noProof="0"/>
              <a:t>Third level</a:t>
            </a:r>
          </a:p>
          <a:p>
            <a:pPr lvl="3"/>
            <a:r>
              <a:rPr lang="en-GB" noProof="0"/>
              <a:t>Fourth level</a:t>
            </a:r>
          </a:p>
          <a:p>
            <a:pPr lvl="4"/>
            <a:r>
              <a:rPr lang="en-GB" noProof="0"/>
              <a:t>Fifth level</a:t>
            </a:r>
          </a:p>
        </p:txBody>
      </p:sp>
      <p:sp>
        <p:nvSpPr>
          <p:cNvPr id="47110" name="Rectangle 6"/>
          <p:cNvSpPr>
            <a:spLocks noGrp="1" noChangeArrowheads="1"/>
          </p:cNvSpPr>
          <p:nvPr>
            <p:ph type="ftr" sz="quarter" idx="4"/>
          </p:nvPr>
        </p:nvSpPr>
        <p:spPr bwMode="auto">
          <a:xfrm>
            <a:off x="0" y="9359900"/>
            <a:ext cx="2914650" cy="492125"/>
          </a:xfrm>
          <a:prstGeom prst="rect">
            <a:avLst/>
          </a:prstGeom>
          <a:noFill/>
          <a:ln w="9525">
            <a:noFill/>
            <a:miter lim="800000"/>
            <a:headEnd/>
            <a:tailEnd/>
          </a:ln>
        </p:spPr>
        <p:txBody>
          <a:bodyPr vert="horz" wrap="square" lIns="92293" tIns="46147" rIns="92293" bIns="46147" numCol="1" anchor="b" anchorCtr="0" compatLnSpc="1">
            <a:prstTxWarp prst="textNoShape">
              <a:avLst/>
            </a:prstTxWarp>
          </a:bodyPr>
          <a:lstStyle>
            <a:lvl1pPr defTabSz="922466" eaLnBrk="1" hangingPunct="1">
              <a:defRPr sz="1300">
                <a:latin typeface="Arial" charset="0"/>
                <a:ea typeface="ＭＳ Ｐゴシック" pitchFamily="-108" charset="-128"/>
                <a:cs typeface="+mn-cs"/>
              </a:defRPr>
            </a:lvl1pPr>
          </a:lstStyle>
          <a:p>
            <a:pPr>
              <a:defRPr/>
            </a:pPr>
            <a:endParaRPr lang="fr-FR"/>
          </a:p>
        </p:txBody>
      </p:sp>
      <p:sp>
        <p:nvSpPr>
          <p:cNvPr id="47111" name="Rectangle 7"/>
          <p:cNvSpPr>
            <a:spLocks noGrp="1" noChangeArrowheads="1"/>
          </p:cNvSpPr>
          <p:nvPr>
            <p:ph type="sldNum" sz="quarter" idx="5"/>
          </p:nvPr>
        </p:nvSpPr>
        <p:spPr bwMode="auto">
          <a:xfrm>
            <a:off x="3808413" y="9359900"/>
            <a:ext cx="2913062" cy="492125"/>
          </a:xfrm>
          <a:prstGeom prst="rect">
            <a:avLst/>
          </a:prstGeom>
          <a:noFill/>
          <a:ln w="9525">
            <a:noFill/>
            <a:miter lim="800000"/>
            <a:headEnd/>
            <a:tailEnd/>
          </a:ln>
        </p:spPr>
        <p:txBody>
          <a:bodyPr vert="horz" wrap="square" lIns="92293" tIns="46147" rIns="92293" bIns="46147" numCol="1" anchor="b" anchorCtr="0" compatLnSpc="1">
            <a:prstTxWarp prst="textNoShape">
              <a:avLst/>
            </a:prstTxWarp>
          </a:bodyPr>
          <a:lstStyle>
            <a:lvl1pPr algn="r" defTabSz="922338" eaLnBrk="1" hangingPunct="1">
              <a:defRPr sz="1300"/>
            </a:lvl1pPr>
          </a:lstStyle>
          <a:p>
            <a:pPr>
              <a:defRPr/>
            </a:pPr>
            <a:fld id="{FA70D862-5ABF-E04D-BD62-067E51A8D4A9}" type="slidenum">
              <a:rPr lang="en-GB"/>
              <a:pPr>
                <a:defRPr/>
              </a:pPr>
              <a:t>‹N°›</a:t>
            </a:fld>
            <a:endParaRPr lang="en-GB"/>
          </a:p>
        </p:txBody>
      </p:sp>
    </p:spTree>
    <p:extLst>
      <p:ext uri="{BB962C8B-B14F-4D97-AF65-F5344CB8AC3E}">
        <p14:creationId xmlns:p14="http://schemas.microsoft.com/office/powerpoint/2010/main" val="4160943606"/>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S PGothic" panose="020B0600070205080204" pitchFamily="34" charset="-128"/>
        <a:cs typeface="MS PGothic" charset="0"/>
      </a:defRPr>
    </a:lvl1pPr>
    <a:lvl2pPr marL="457200" algn="l" rtl="0" eaLnBrk="0" fontAlgn="base" hangingPunct="0">
      <a:spcBef>
        <a:spcPct val="30000"/>
      </a:spcBef>
      <a:spcAft>
        <a:spcPct val="0"/>
      </a:spcAft>
      <a:defRPr sz="1200" kern="1200">
        <a:solidFill>
          <a:schemeClr val="tx1"/>
        </a:solidFill>
        <a:latin typeface="Arial" charset="0"/>
        <a:ea typeface="MS PGothic" panose="020B0600070205080204" pitchFamily="34" charset="-128"/>
        <a:cs typeface="MS PGothic" charset="0"/>
      </a:defRPr>
    </a:lvl2pPr>
    <a:lvl3pPr marL="914400" algn="l" rtl="0" eaLnBrk="0" fontAlgn="base" hangingPunct="0">
      <a:spcBef>
        <a:spcPct val="30000"/>
      </a:spcBef>
      <a:spcAft>
        <a:spcPct val="0"/>
      </a:spcAft>
      <a:defRPr sz="1200" kern="1200">
        <a:solidFill>
          <a:schemeClr val="tx1"/>
        </a:solidFill>
        <a:latin typeface="Arial" charset="0"/>
        <a:ea typeface="MS PGothic" panose="020B0600070205080204" pitchFamily="34" charset="-128"/>
        <a:cs typeface="MS PGothic" charset="0"/>
      </a:defRPr>
    </a:lvl3pPr>
    <a:lvl4pPr marL="1371600" algn="l" rtl="0" eaLnBrk="0" fontAlgn="base" hangingPunct="0">
      <a:spcBef>
        <a:spcPct val="30000"/>
      </a:spcBef>
      <a:spcAft>
        <a:spcPct val="0"/>
      </a:spcAft>
      <a:defRPr sz="1200" kern="1200">
        <a:solidFill>
          <a:schemeClr val="tx1"/>
        </a:solidFill>
        <a:latin typeface="Arial" charset="0"/>
        <a:ea typeface="MS PGothic" panose="020B0600070205080204" pitchFamily="34" charset="-128"/>
        <a:cs typeface="MS PGothic" charset="0"/>
      </a:defRPr>
    </a:lvl4pPr>
    <a:lvl5pPr marL="1828800" algn="l" rtl="0" eaLnBrk="0" fontAlgn="base" hangingPunct="0">
      <a:spcBef>
        <a:spcPct val="30000"/>
      </a:spcBef>
      <a:spcAft>
        <a:spcPct val="0"/>
      </a:spcAft>
      <a:defRPr sz="1200" kern="1200">
        <a:solidFill>
          <a:schemeClr val="tx1"/>
        </a:solidFill>
        <a:latin typeface="Arial" charset="0"/>
        <a:ea typeface="MS PGothic" panose="020B0600070205080204" pitchFamily="34" charset="-128"/>
        <a:cs typeface="MS PGothic" charset="0"/>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1" name="Rectangle 7"/>
          <p:cNvSpPr>
            <a:spLocks noGrp="1" noChangeArrowheads="1"/>
          </p:cNvSpPr>
          <p:nvPr>
            <p:ph type="sldNum" sz="quarter" idx="5"/>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defTabSz="922338">
              <a:defRPr sz="1600">
                <a:solidFill>
                  <a:schemeClr val="tx1"/>
                </a:solidFill>
                <a:latin typeface="Arial" charset="0"/>
                <a:ea typeface="MS PGothic" charset="0"/>
                <a:cs typeface="MS PGothic" charset="0"/>
              </a:defRPr>
            </a:lvl1pPr>
            <a:lvl2pPr marL="742950" indent="-285750" defTabSz="922338">
              <a:defRPr sz="1600">
                <a:solidFill>
                  <a:schemeClr val="tx1"/>
                </a:solidFill>
                <a:latin typeface="Arial" charset="0"/>
                <a:ea typeface="MS PGothic" charset="0"/>
                <a:cs typeface="MS PGothic" charset="0"/>
              </a:defRPr>
            </a:lvl2pPr>
            <a:lvl3pPr marL="1143000" indent="-228600" defTabSz="922338">
              <a:defRPr sz="1600">
                <a:solidFill>
                  <a:schemeClr val="tx1"/>
                </a:solidFill>
                <a:latin typeface="Arial" charset="0"/>
                <a:ea typeface="MS PGothic" charset="0"/>
                <a:cs typeface="MS PGothic" charset="0"/>
              </a:defRPr>
            </a:lvl3pPr>
            <a:lvl4pPr marL="1600200" indent="-228600" defTabSz="922338">
              <a:defRPr sz="1600">
                <a:solidFill>
                  <a:schemeClr val="tx1"/>
                </a:solidFill>
                <a:latin typeface="Arial" charset="0"/>
                <a:ea typeface="MS PGothic" charset="0"/>
                <a:cs typeface="MS PGothic" charset="0"/>
              </a:defRPr>
            </a:lvl4pPr>
            <a:lvl5pPr marL="2057400" indent="-228600" defTabSz="922338">
              <a:defRPr sz="1600">
                <a:solidFill>
                  <a:schemeClr val="tx1"/>
                </a:solidFill>
                <a:latin typeface="Arial" charset="0"/>
                <a:ea typeface="MS PGothic" charset="0"/>
                <a:cs typeface="MS PGothic" charset="0"/>
              </a:defRPr>
            </a:lvl5pPr>
            <a:lvl6pPr marL="2514600" indent="-228600" defTabSz="922338" eaLnBrk="0" fontAlgn="base" hangingPunct="0">
              <a:spcBef>
                <a:spcPct val="0"/>
              </a:spcBef>
              <a:spcAft>
                <a:spcPct val="0"/>
              </a:spcAft>
              <a:defRPr sz="1600">
                <a:solidFill>
                  <a:schemeClr val="tx1"/>
                </a:solidFill>
                <a:latin typeface="Arial" charset="0"/>
                <a:ea typeface="MS PGothic" charset="0"/>
                <a:cs typeface="MS PGothic" charset="0"/>
              </a:defRPr>
            </a:lvl6pPr>
            <a:lvl7pPr marL="2971800" indent="-228600" defTabSz="922338" eaLnBrk="0" fontAlgn="base" hangingPunct="0">
              <a:spcBef>
                <a:spcPct val="0"/>
              </a:spcBef>
              <a:spcAft>
                <a:spcPct val="0"/>
              </a:spcAft>
              <a:defRPr sz="1600">
                <a:solidFill>
                  <a:schemeClr val="tx1"/>
                </a:solidFill>
                <a:latin typeface="Arial" charset="0"/>
                <a:ea typeface="MS PGothic" charset="0"/>
                <a:cs typeface="MS PGothic" charset="0"/>
              </a:defRPr>
            </a:lvl7pPr>
            <a:lvl8pPr marL="3429000" indent="-228600" defTabSz="922338" eaLnBrk="0" fontAlgn="base" hangingPunct="0">
              <a:spcBef>
                <a:spcPct val="0"/>
              </a:spcBef>
              <a:spcAft>
                <a:spcPct val="0"/>
              </a:spcAft>
              <a:defRPr sz="1600">
                <a:solidFill>
                  <a:schemeClr val="tx1"/>
                </a:solidFill>
                <a:latin typeface="Arial" charset="0"/>
                <a:ea typeface="MS PGothic" charset="0"/>
                <a:cs typeface="MS PGothic" charset="0"/>
              </a:defRPr>
            </a:lvl8pPr>
            <a:lvl9pPr marL="3886200" indent="-228600" defTabSz="922338" eaLnBrk="0" fontAlgn="base" hangingPunct="0">
              <a:spcBef>
                <a:spcPct val="0"/>
              </a:spcBef>
              <a:spcAft>
                <a:spcPct val="0"/>
              </a:spcAft>
              <a:defRPr sz="1600">
                <a:solidFill>
                  <a:schemeClr val="tx1"/>
                </a:solidFill>
                <a:latin typeface="Arial" charset="0"/>
                <a:ea typeface="MS PGothic" charset="0"/>
                <a:cs typeface="MS PGothic" charset="0"/>
              </a:defRPr>
            </a:lvl9pPr>
          </a:lstStyle>
          <a:p>
            <a:fld id="{DF7B5705-DB41-7548-BCD7-6743C922BCBF}" type="slidenum">
              <a:rPr lang="en-GB" sz="1300"/>
              <a:pPr/>
              <a:t>22</a:t>
            </a:fld>
            <a:endParaRPr lang="en-GB" sz="1300"/>
          </a:p>
        </p:txBody>
      </p:sp>
      <p:sp>
        <p:nvSpPr>
          <p:cNvPr id="56322" name="Rectangle 2"/>
          <p:cNvSpPr>
            <a:spLocks noGrp="1" noRot="1" noChangeAspect="1" noChangeArrowheads="1" noTextEdit="1"/>
          </p:cNvSpPr>
          <p:nvPr>
            <p:ph type="sldImg"/>
          </p:nvPr>
        </p:nvSpPr>
        <p:spPr>
          <a:xfrm>
            <a:off x="896938" y="739775"/>
            <a:ext cx="4927600" cy="3695700"/>
          </a:xfrm>
          <a:ln/>
        </p:spPr>
      </p:sp>
      <p:sp>
        <p:nvSpPr>
          <p:cNvPr id="56323" name="Rectangle 3"/>
          <p:cNvSpPr>
            <a:spLocks noGrp="1" noChangeArrowheads="1"/>
          </p:cNvSpPr>
          <p:nvPr>
            <p:ph type="body" idx="1"/>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a:lstStyle/>
          <a:p>
            <a:pPr eaLnBrk="1" hangingPunct="1"/>
            <a:endParaRPr lang="en-US">
              <a:ea typeface="MS PGothic" charset="0"/>
            </a:endParaRPr>
          </a:p>
        </p:txBody>
      </p:sp>
    </p:spTree>
    <p:extLst>
      <p:ext uri="{BB962C8B-B14F-4D97-AF65-F5344CB8AC3E}">
        <p14:creationId xmlns:p14="http://schemas.microsoft.com/office/powerpoint/2010/main" val="245424249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1" name="Rectangle 7"/>
          <p:cNvSpPr>
            <a:spLocks noGrp="1" noChangeArrowheads="1"/>
          </p:cNvSpPr>
          <p:nvPr>
            <p:ph type="sldNum" sz="quarter" idx="5"/>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defTabSz="922338">
              <a:defRPr sz="1600">
                <a:solidFill>
                  <a:schemeClr val="tx1"/>
                </a:solidFill>
                <a:latin typeface="Arial" charset="0"/>
                <a:ea typeface="MS PGothic" charset="0"/>
                <a:cs typeface="MS PGothic" charset="0"/>
              </a:defRPr>
            </a:lvl1pPr>
            <a:lvl2pPr marL="742950" indent="-285750" defTabSz="922338">
              <a:defRPr sz="1600">
                <a:solidFill>
                  <a:schemeClr val="tx1"/>
                </a:solidFill>
                <a:latin typeface="Arial" charset="0"/>
                <a:ea typeface="MS PGothic" charset="0"/>
                <a:cs typeface="MS PGothic" charset="0"/>
              </a:defRPr>
            </a:lvl2pPr>
            <a:lvl3pPr marL="1143000" indent="-228600" defTabSz="922338">
              <a:defRPr sz="1600">
                <a:solidFill>
                  <a:schemeClr val="tx1"/>
                </a:solidFill>
                <a:latin typeface="Arial" charset="0"/>
                <a:ea typeface="MS PGothic" charset="0"/>
                <a:cs typeface="MS PGothic" charset="0"/>
              </a:defRPr>
            </a:lvl3pPr>
            <a:lvl4pPr marL="1600200" indent="-228600" defTabSz="922338">
              <a:defRPr sz="1600">
                <a:solidFill>
                  <a:schemeClr val="tx1"/>
                </a:solidFill>
                <a:latin typeface="Arial" charset="0"/>
                <a:ea typeface="MS PGothic" charset="0"/>
                <a:cs typeface="MS PGothic" charset="0"/>
              </a:defRPr>
            </a:lvl4pPr>
            <a:lvl5pPr marL="2057400" indent="-228600" defTabSz="922338">
              <a:defRPr sz="1600">
                <a:solidFill>
                  <a:schemeClr val="tx1"/>
                </a:solidFill>
                <a:latin typeface="Arial" charset="0"/>
                <a:ea typeface="MS PGothic" charset="0"/>
                <a:cs typeface="MS PGothic" charset="0"/>
              </a:defRPr>
            </a:lvl5pPr>
            <a:lvl6pPr marL="2514600" indent="-228600" defTabSz="922338" eaLnBrk="0" fontAlgn="base" hangingPunct="0">
              <a:spcBef>
                <a:spcPct val="0"/>
              </a:spcBef>
              <a:spcAft>
                <a:spcPct val="0"/>
              </a:spcAft>
              <a:defRPr sz="1600">
                <a:solidFill>
                  <a:schemeClr val="tx1"/>
                </a:solidFill>
                <a:latin typeface="Arial" charset="0"/>
                <a:ea typeface="MS PGothic" charset="0"/>
                <a:cs typeface="MS PGothic" charset="0"/>
              </a:defRPr>
            </a:lvl6pPr>
            <a:lvl7pPr marL="2971800" indent="-228600" defTabSz="922338" eaLnBrk="0" fontAlgn="base" hangingPunct="0">
              <a:spcBef>
                <a:spcPct val="0"/>
              </a:spcBef>
              <a:spcAft>
                <a:spcPct val="0"/>
              </a:spcAft>
              <a:defRPr sz="1600">
                <a:solidFill>
                  <a:schemeClr val="tx1"/>
                </a:solidFill>
                <a:latin typeface="Arial" charset="0"/>
                <a:ea typeface="MS PGothic" charset="0"/>
                <a:cs typeface="MS PGothic" charset="0"/>
              </a:defRPr>
            </a:lvl7pPr>
            <a:lvl8pPr marL="3429000" indent="-228600" defTabSz="922338" eaLnBrk="0" fontAlgn="base" hangingPunct="0">
              <a:spcBef>
                <a:spcPct val="0"/>
              </a:spcBef>
              <a:spcAft>
                <a:spcPct val="0"/>
              </a:spcAft>
              <a:defRPr sz="1600">
                <a:solidFill>
                  <a:schemeClr val="tx1"/>
                </a:solidFill>
                <a:latin typeface="Arial" charset="0"/>
                <a:ea typeface="MS PGothic" charset="0"/>
                <a:cs typeface="MS PGothic" charset="0"/>
              </a:defRPr>
            </a:lvl8pPr>
            <a:lvl9pPr marL="3886200" indent="-228600" defTabSz="922338" eaLnBrk="0" fontAlgn="base" hangingPunct="0">
              <a:spcBef>
                <a:spcPct val="0"/>
              </a:spcBef>
              <a:spcAft>
                <a:spcPct val="0"/>
              </a:spcAft>
              <a:defRPr sz="1600">
                <a:solidFill>
                  <a:schemeClr val="tx1"/>
                </a:solidFill>
                <a:latin typeface="Arial" charset="0"/>
                <a:ea typeface="MS PGothic" charset="0"/>
                <a:cs typeface="MS PGothic" charset="0"/>
              </a:defRPr>
            </a:lvl9pPr>
          </a:lstStyle>
          <a:p>
            <a:fld id="{DF7B5705-DB41-7548-BCD7-6743C922BCBF}" type="slidenum">
              <a:rPr lang="en-GB" sz="1300"/>
              <a:pPr/>
              <a:t>23</a:t>
            </a:fld>
            <a:endParaRPr lang="en-GB" sz="1300"/>
          </a:p>
        </p:txBody>
      </p:sp>
      <p:sp>
        <p:nvSpPr>
          <p:cNvPr id="56322" name="Rectangle 2"/>
          <p:cNvSpPr>
            <a:spLocks noGrp="1" noRot="1" noChangeAspect="1" noChangeArrowheads="1" noTextEdit="1"/>
          </p:cNvSpPr>
          <p:nvPr>
            <p:ph type="sldImg"/>
          </p:nvPr>
        </p:nvSpPr>
        <p:spPr>
          <a:xfrm>
            <a:off x="896938" y="739775"/>
            <a:ext cx="4927600" cy="3695700"/>
          </a:xfrm>
          <a:ln/>
        </p:spPr>
      </p:sp>
      <p:sp>
        <p:nvSpPr>
          <p:cNvPr id="56323" name="Rectangle 3"/>
          <p:cNvSpPr>
            <a:spLocks noGrp="1" noChangeArrowheads="1"/>
          </p:cNvSpPr>
          <p:nvPr>
            <p:ph type="body" idx="1"/>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a:lstStyle/>
          <a:p>
            <a:pPr eaLnBrk="1" hangingPunct="1"/>
            <a:endParaRPr lang="en-US">
              <a:ea typeface="MS PGothic" charset="0"/>
            </a:endParaRPr>
          </a:p>
        </p:txBody>
      </p:sp>
    </p:spTree>
    <p:extLst>
      <p:ext uri="{BB962C8B-B14F-4D97-AF65-F5344CB8AC3E}">
        <p14:creationId xmlns:p14="http://schemas.microsoft.com/office/powerpoint/2010/main" val="66656663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5" name="Rectangle 7"/>
          <p:cNvSpPr>
            <a:spLocks noGrp="1" noChangeArrowheads="1"/>
          </p:cNvSpPr>
          <p:nvPr>
            <p:ph type="sldNum" sz="quarter" idx="5"/>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defTabSz="922338">
              <a:defRPr sz="1600">
                <a:solidFill>
                  <a:schemeClr val="tx1"/>
                </a:solidFill>
                <a:latin typeface="Arial" charset="0"/>
                <a:ea typeface="MS PGothic" charset="0"/>
                <a:cs typeface="MS PGothic" charset="0"/>
              </a:defRPr>
            </a:lvl1pPr>
            <a:lvl2pPr marL="742950" indent="-285750" defTabSz="922338">
              <a:defRPr sz="1600">
                <a:solidFill>
                  <a:schemeClr val="tx1"/>
                </a:solidFill>
                <a:latin typeface="Arial" charset="0"/>
                <a:ea typeface="MS PGothic" charset="0"/>
                <a:cs typeface="MS PGothic" charset="0"/>
              </a:defRPr>
            </a:lvl2pPr>
            <a:lvl3pPr marL="1143000" indent="-228600" defTabSz="922338">
              <a:defRPr sz="1600">
                <a:solidFill>
                  <a:schemeClr val="tx1"/>
                </a:solidFill>
                <a:latin typeface="Arial" charset="0"/>
                <a:ea typeface="MS PGothic" charset="0"/>
                <a:cs typeface="MS PGothic" charset="0"/>
              </a:defRPr>
            </a:lvl3pPr>
            <a:lvl4pPr marL="1600200" indent="-228600" defTabSz="922338">
              <a:defRPr sz="1600">
                <a:solidFill>
                  <a:schemeClr val="tx1"/>
                </a:solidFill>
                <a:latin typeface="Arial" charset="0"/>
                <a:ea typeface="MS PGothic" charset="0"/>
                <a:cs typeface="MS PGothic" charset="0"/>
              </a:defRPr>
            </a:lvl4pPr>
            <a:lvl5pPr marL="2057400" indent="-228600" defTabSz="922338">
              <a:defRPr sz="1600">
                <a:solidFill>
                  <a:schemeClr val="tx1"/>
                </a:solidFill>
                <a:latin typeface="Arial" charset="0"/>
                <a:ea typeface="MS PGothic" charset="0"/>
                <a:cs typeface="MS PGothic" charset="0"/>
              </a:defRPr>
            </a:lvl5pPr>
            <a:lvl6pPr marL="2514600" indent="-228600" defTabSz="922338" eaLnBrk="0" fontAlgn="base" hangingPunct="0">
              <a:spcBef>
                <a:spcPct val="0"/>
              </a:spcBef>
              <a:spcAft>
                <a:spcPct val="0"/>
              </a:spcAft>
              <a:defRPr sz="1600">
                <a:solidFill>
                  <a:schemeClr val="tx1"/>
                </a:solidFill>
                <a:latin typeface="Arial" charset="0"/>
                <a:ea typeface="MS PGothic" charset="0"/>
                <a:cs typeface="MS PGothic" charset="0"/>
              </a:defRPr>
            </a:lvl6pPr>
            <a:lvl7pPr marL="2971800" indent="-228600" defTabSz="922338" eaLnBrk="0" fontAlgn="base" hangingPunct="0">
              <a:spcBef>
                <a:spcPct val="0"/>
              </a:spcBef>
              <a:spcAft>
                <a:spcPct val="0"/>
              </a:spcAft>
              <a:defRPr sz="1600">
                <a:solidFill>
                  <a:schemeClr val="tx1"/>
                </a:solidFill>
                <a:latin typeface="Arial" charset="0"/>
                <a:ea typeface="MS PGothic" charset="0"/>
                <a:cs typeface="MS PGothic" charset="0"/>
              </a:defRPr>
            </a:lvl7pPr>
            <a:lvl8pPr marL="3429000" indent="-228600" defTabSz="922338" eaLnBrk="0" fontAlgn="base" hangingPunct="0">
              <a:spcBef>
                <a:spcPct val="0"/>
              </a:spcBef>
              <a:spcAft>
                <a:spcPct val="0"/>
              </a:spcAft>
              <a:defRPr sz="1600">
                <a:solidFill>
                  <a:schemeClr val="tx1"/>
                </a:solidFill>
                <a:latin typeface="Arial" charset="0"/>
                <a:ea typeface="MS PGothic" charset="0"/>
                <a:cs typeface="MS PGothic" charset="0"/>
              </a:defRPr>
            </a:lvl8pPr>
            <a:lvl9pPr marL="3886200" indent="-228600" defTabSz="922338" eaLnBrk="0" fontAlgn="base" hangingPunct="0">
              <a:spcBef>
                <a:spcPct val="0"/>
              </a:spcBef>
              <a:spcAft>
                <a:spcPct val="0"/>
              </a:spcAft>
              <a:defRPr sz="1600">
                <a:solidFill>
                  <a:schemeClr val="tx1"/>
                </a:solidFill>
                <a:latin typeface="Arial" charset="0"/>
                <a:ea typeface="MS PGothic" charset="0"/>
                <a:cs typeface="MS PGothic" charset="0"/>
              </a:defRPr>
            </a:lvl9pPr>
          </a:lstStyle>
          <a:p>
            <a:fld id="{AB1B5715-8D2C-9B4C-9630-882798C91139}" type="slidenum">
              <a:rPr lang="en-GB" sz="1300"/>
              <a:pPr/>
              <a:t>40</a:t>
            </a:fld>
            <a:endParaRPr lang="en-GB" sz="1300"/>
          </a:p>
        </p:txBody>
      </p:sp>
      <p:sp>
        <p:nvSpPr>
          <p:cNvPr id="82946" name="Rectangle 2"/>
          <p:cNvSpPr>
            <a:spLocks noGrp="1" noRot="1" noChangeAspect="1" noChangeArrowheads="1" noTextEdit="1"/>
          </p:cNvSpPr>
          <p:nvPr>
            <p:ph type="sldImg"/>
          </p:nvPr>
        </p:nvSpPr>
        <p:spPr>
          <a:xfrm>
            <a:off x="896938" y="739775"/>
            <a:ext cx="4927600" cy="3695700"/>
          </a:xfrm>
          <a:ln/>
        </p:spPr>
      </p:sp>
      <p:sp>
        <p:nvSpPr>
          <p:cNvPr id="82947" name="Rectangle 3"/>
          <p:cNvSpPr>
            <a:spLocks noGrp="1" noChangeArrowheads="1"/>
          </p:cNvSpPr>
          <p:nvPr>
            <p:ph type="body" idx="1"/>
          </p:nvPr>
        </p:nvSpPr>
        <p:spPr>
          <a:xfrm>
            <a:off x="895350" y="4681538"/>
            <a:ext cx="4932363" cy="4432300"/>
          </a:xfrm>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lIns="92223" tIns="46112" rIns="92223" bIns="46112"/>
          <a:lstStyle/>
          <a:p>
            <a:pPr eaLnBrk="1" hangingPunct="1"/>
            <a:endParaRPr lang="en-US">
              <a:ea typeface="MS PGothic" charset="0"/>
            </a:endParaRPr>
          </a:p>
        </p:txBody>
      </p:sp>
    </p:spTree>
    <p:extLst>
      <p:ext uri="{BB962C8B-B14F-4D97-AF65-F5344CB8AC3E}">
        <p14:creationId xmlns:p14="http://schemas.microsoft.com/office/powerpoint/2010/main" val="230936246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pPr>
              <a:defRPr/>
            </a:pPr>
            <a:endParaRPr lang="en-GB"/>
          </a:p>
        </p:txBody>
      </p:sp>
      <p:sp>
        <p:nvSpPr>
          <p:cNvPr id="5" name="Footer Placeholder 4"/>
          <p:cNvSpPr>
            <a:spLocks noGrp="1"/>
          </p:cNvSpPr>
          <p:nvPr>
            <p:ph type="ftr" sz="quarter" idx="11"/>
          </p:nvPr>
        </p:nvSpPr>
        <p:spPr/>
        <p:txBody>
          <a:bodyPr/>
          <a:lstStyle/>
          <a:p>
            <a:pPr>
              <a:defRPr/>
            </a:pPr>
            <a:endParaRPr lang="en-GB"/>
          </a:p>
        </p:txBody>
      </p:sp>
      <p:sp>
        <p:nvSpPr>
          <p:cNvPr id="6" name="Slide Number Placeholder 5"/>
          <p:cNvSpPr>
            <a:spLocks noGrp="1"/>
          </p:cNvSpPr>
          <p:nvPr>
            <p:ph type="sldNum" sz="quarter" idx="12"/>
          </p:nvPr>
        </p:nvSpPr>
        <p:spPr/>
        <p:txBody>
          <a:bodyPr/>
          <a:lstStyle/>
          <a:p>
            <a:pPr>
              <a:defRPr/>
            </a:pPr>
            <a:fld id="{84054417-BB12-7D4D-AABF-DDD52D25F540}" type="slidenum">
              <a:rPr lang="en-GB" smtClean="0"/>
              <a:pPr>
                <a:defRPr/>
              </a:pPr>
              <a:t>‹N°›</a:t>
            </a:fld>
            <a:endParaRPr lang="en-GB"/>
          </a:p>
        </p:txBody>
      </p:sp>
    </p:spTree>
    <p:extLst>
      <p:ext uri="{BB962C8B-B14F-4D97-AF65-F5344CB8AC3E}">
        <p14:creationId xmlns:p14="http://schemas.microsoft.com/office/powerpoint/2010/main" val="398063125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pPr>
              <a:defRPr/>
            </a:pPr>
            <a:endParaRPr lang="en-GB"/>
          </a:p>
        </p:txBody>
      </p:sp>
      <p:sp>
        <p:nvSpPr>
          <p:cNvPr id="5" name="Footer Placeholder 4"/>
          <p:cNvSpPr>
            <a:spLocks noGrp="1"/>
          </p:cNvSpPr>
          <p:nvPr>
            <p:ph type="ftr" sz="quarter" idx="11"/>
          </p:nvPr>
        </p:nvSpPr>
        <p:spPr/>
        <p:txBody>
          <a:bodyPr/>
          <a:lstStyle/>
          <a:p>
            <a:pPr>
              <a:defRPr/>
            </a:pPr>
            <a:endParaRPr lang="en-GB"/>
          </a:p>
        </p:txBody>
      </p:sp>
      <p:sp>
        <p:nvSpPr>
          <p:cNvPr id="6" name="Slide Number Placeholder 5"/>
          <p:cNvSpPr>
            <a:spLocks noGrp="1"/>
          </p:cNvSpPr>
          <p:nvPr>
            <p:ph type="sldNum" sz="quarter" idx="12"/>
          </p:nvPr>
        </p:nvSpPr>
        <p:spPr/>
        <p:txBody>
          <a:bodyPr/>
          <a:lstStyle/>
          <a:p>
            <a:pPr>
              <a:defRPr/>
            </a:pPr>
            <a:fld id="{9D083C97-9964-CA45-A9A8-256A02E123C8}" type="slidenum">
              <a:rPr lang="en-GB" smtClean="0"/>
              <a:pPr>
                <a:defRPr/>
              </a:pPr>
              <a:t>‹N°›</a:t>
            </a:fld>
            <a:endParaRPr lang="en-GB"/>
          </a:p>
        </p:txBody>
      </p:sp>
    </p:spTree>
    <p:extLst>
      <p:ext uri="{BB962C8B-B14F-4D97-AF65-F5344CB8AC3E}">
        <p14:creationId xmlns:p14="http://schemas.microsoft.com/office/powerpoint/2010/main" val="83987250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pPr>
              <a:defRPr/>
            </a:pPr>
            <a:endParaRPr lang="en-GB"/>
          </a:p>
        </p:txBody>
      </p:sp>
      <p:sp>
        <p:nvSpPr>
          <p:cNvPr id="5" name="Footer Placeholder 4"/>
          <p:cNvSpPr>
            <a:spLocks noGrp="1"/>
          </p:cNvSpPr>
          <p:nvPr>
            <p:ph type="ftr" sz="quarter" idx="11"/>
          </p:nvPr>
        </p:nvSpPr>
        <p:spPr/>
        <p:txBody>
          <a:bodyPr/>
          <a:lstStyle/>
          <a:p>
            <a:pPr>
              <a:defRPr/>
            </a:pPr>
            <a:endParaRPr lang="en-GB"/>
          </a:p>
        </p:txBody>
      </p:sp>
      <p:sp>
        <p:nvSpPr>
          <p:cNvPr id="6" name="Slide Number Placeholder 5"/>
          <p:cNvSpPr>
            <a:spLocks noGrp="1"/>
          </p:cNvSpPr>
          <p:nvPr>
            <p:ph type="sldNum" sz="quarter" idx="12"/>
          </p:nvPr>
        </p:nvSpPr>
        <p:spPr/>
        <p:txBody>
          <a:bodyPr/>
          <a:lstStyle/>
          <a:p>
            <a:pPr>
              <a:defRPr/>
            </a:pPr>
            <a:fld id="{9EB17050-9753-694E-BD95-E3371D75F5CE}" type="slidenum">
              <a:rPr lang="en-GB" smtClean="0"/>
              <a:pPr>
                <a:defRPr/>
              </a:pPr>
              <a:t>‹N°›</a:t>
            </a:fld>
            <a:endParaRPr lang="en-GB"/>
          </a:p>
        </p:txBody>
      </p:sp>
    </p:spTree>
    <p:extLst>
      <p:ext uri="{BB962C8B-B14F-4D97-AF65-F5344CB8AC3E}">
        <p14:creationId xmlns:p14="http://schemas.microsoft.com/office/powerpoint/2010/main" val="71045327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pPr>
              <a:defRPr/>
            </a:pPr>
            <a:endParaRPr lang="en-GB"/>
          </a:p>
        </p:txBody>
      </p:sp>
      <p:sp>
        <p:nvSpPr>
          <p:cNvPr id="6" name="Footer Placeholder 5"/>
          <p:cNvSpPr>
            <a:spLocks noGrp="1"/>
          </p:cNvSpPr>
          <p:nvPr>
            <p:ph type="ftr" sz="quarter" idx="11"/>
          </p:nvPr>
        </p:nvSpPr>
        <p:spPr/>
        <p:txBody>
          <a:bodyPr/>
          <a:lstStyle/>
          <a:p>
            <a:pPr>
              <a:defRPr/>
            </a:pPr>
            <a:endParaRPr lang="en-GB"/>
          </a:p>
        </p:txBody>
      </p:sp>
      <p:sp>
        <p:nvSpPr>
          <p:cNvPr id="7" name="Slide Number Placeholder 6"/>
          <p:cNvSpPr>
            <a:spLocks noGrp="1"/>
          </p:cNvSpPr>
          <p:nvPr>
            <p:ph type="sldNum" sz="quarter" idx="12"/>
          </p:nvPr>
        </p:nvSpPr>
        <p:spPr/>
        <p:txBody>
          <a:bodyPr/>
          <a:lstStyle/>
          <a:p>
            <a:pPr>
              <a:defRPr/>
            </a:pPr>
            <a:fld id="{86572F3D-88F0-C945-98FB-22E388D82574}" type="slidenum">
              <a:rPr lang="en-GB" smtClean="0"/>
              <a:pPr>
                <a:defRPr/>
              </a:pPr>
              <a:t>‹N°›</a:t>
            </a:fld>
            <a:endParaRPr lang="en-GB"/>
          </a:p>
        </p:txBody>
      </p:sp>
    </p:spTree>
    <p:extLst>
      <p:ext uri="{BB962C8B-B14F-4D97-AF65-F5344CB8AC3E}">
        <p14:creationId xmlns:p14="http://schemas.microsoft.com/office/powerpoint/2010/main" val="28070619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pPr>
              <a:defRPr/>
            </a:pPr>
            <a:endParaRPr lang="en-GB"/>
          </a:p>
        </p:txBody>
      </p:sp>
      <p:sp>
        <p:nvSpPr>
          <p:cNvPr id="8" name="Footer Placeholder 7"/>
          <p:cNvSpPr>
            <a:spLocks noGrp="1"/>
          </p:cNvSpPr>
          <p:nvPr>
            <p:ph type="ftr" sz="quarter" idx="11"/>
          </p:nvPr>
        </p:nvSpPr>
        <p:spPr/>
        <p:txBody>
          <a:bodyPr/>
          <a:lstStyle/>
          <a:p>
            <a:pPr>
              <a:defRPr/>
            </a:pPr>
            <a:endParaRPr lang="en-GB"/>
          </a:p>
        </p:txBody>
      </p:sp>
      <p:sp>
        <p:nvSpPr>
          <p:cNvPr id="9" name="Slide Number Placeholder 8"/>
          <p:cNvSpPr>
            <a:spLocks noGrp="1"/>
          </p:cNvSpPr>
          <p:nvPr>
            <p:ph type="sldNum" sz="quarter" idx="12"/>
          </p:nvPr>
        </p:nvSpPr>
        <p:spPr/>
        <p:txBody>
          <a:bodyPr/>
          <a:lstStyle/>
          <a:p>
            <a:pPr>
              <a:defRPr/>
            </a:pPr>
            <a:fld id="{EF7C361B-E610-E34D-AFDD-080C18E85089}" type="slidenum">
              <a:rPr lang="en-GB" smtClean="0"/>
              <a:pPr>
                <a:defRPr/>
              </a:pPr>
              <a:t>‹N°›</a:t>
            </a:fld>
            <a:endParaRPr lang="en-GB"/>
          </a:p>
        </p:txBody>
      </p:sp>
    </p:spTree>
    <p:extLst>
      <p:ext uri="{BB962C8B-B14F-4D97-AF65-F5344CB8AC3E}">
        <p14:creationId xmlns:p14="http://schemas.microsoft.com/office/powerpoint/2010/main" val="26921434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pPr>
              <a:defRPr/>
            </a:pPr>
            <a:endParaRPr lang="en-GB"/>
          </a:p>
        </p:txBody>
      </p:sp>
      <p:sp>
        <p:nvSpPr>
          <p:cNvPr id="4" name="Footer Placeholder 3"/>
          <p:cNvSpPr>
            <a:spLocks noGrp="1"/>
          </p:cNvSpPr>
          <p:nvPr>
            <p:ph type="ftr" sz="quarter" idx="11"/>
          </p:nvPr>
        </p:nvSpPr>
        <p:spPr/>
        <p:txBody>
          <a:bodyPr/>
          <a:lstStyle/>
          <a:p>
            <a:pPr>
              <a:defRPr/>
            </a:pPr>
            <a:endParaRPr lang="en-GB"/>
          </a:p>
        </p:txBody>
      </p:sp>
      <p:sp>
        <p:nvSpPr>
          <p:cNvPr id="5" name="Slide Number Placeholder 4"/>
          <p:cNvSpPr>
            <a:spLocks noGrp="1"/>
          </p:cNvSpPr>
          <p:nvPr>
            <p:ph type="sldNum" sz="quarter" idx="12"/>
          </p:nvPr>
        </p:nvSpPr>
        <p:spPr/>
        <p:txBody>
          <a:bodyPr/>
          <a:lstStyle/>
          <a:p>
            <a:pPr>
              <a:defRPr/>
            </a:pPr>
            <a:fld id="{BBB32C0D-81AC-044E-AFC3-4F36DC31343A}" type="slidenum">
              <a:rPr lang="en-GB" smtClean="0"/>
              <a:pPr>
                <a:defRPr/>
              </a:pPr>
              <a:t>‹N°›</a:t>
            </a:fld>
            <a:endParaRPr lang="en-GB"/>
          </a:p>
        </p:txBody>
      </p:sp>
    </p:spTree>
    <p:extLst>
      <p:ext uri="{BB962C8B-B14F-4D97-AF65-F5344CB8AC3E}">
        <p14:creationId xmlns:p14="http://schemas.microsoft.com/office/powerpoint/2010/main" val="158329464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a:defRPr/>
            </a:pPr>
            <a:endParaRPr lang="en-GB"/>
          </a:p>
        </p:txBody>
      </p:sp>
      <p:sp>
        <p:nvSpPr>
          <p:cNvPr id="3" name="Footer Placeholder 2"/>
          <p:cNvSpPr>
            <a:spLocks noGrp="1"/>
          </p:cNvSpPr>
          <p:nvPr>
            <p:ph type="ftr" sz="quarter" idx="11"/>
          </p:nvPr>
        </p:nvSpPr>
        <p:spPr/>
        <p:txBody>
          <a:bodyPr/>
          <a:lstStyle/>
          <a:p>
            <a:pPr>
              <a:defRPr/>
            </a:pPr>
            <a:endParaRPr lang="en-GB"/>
          </a:p>
        </p:txBody>
      </p:sp>
      <p:sp>
        <p:nvSpPr>
          <p:cNvPr id="4" name="Slide Number Placeholder 3"/>
          <p:cNvSpPr>
            <a:spLocks noGrp="1"/>
          </p:cNvSpPr>
          <p:nvPr>
            <p:ph type="sldNum" sz="quarter" idx="12"/>
          </p:nvPr>
        </p:nvSpPr>
        <p:spPr/>
        <p:txBody>
          <a:bodyPr/>
          <a:lstStyle/>
          <a:p>
            <a:pPr>
              <a:defRPr/>
            </a:pPr>
            <a:fld id="{16DA904C-6AFC-0546-A891-11C4BD75F522}" type="slidenum">
              <a:rPr lang="en-GB" smtClean="0"/>
              <a:pPr>
                <a:defRPr/>
              </a:pPr>
              <a:t>‹N°›</a:t>
            </a:fld>
            <a:endParaRPr lang="en-GB"/>
          </a:p>
        </p:txBody>
      </p:sp>
    </p:spTree>
    <p:extLst>
      <p:ext uri="{BB962C8B-B14F-4D97-AF65-F5344CB8AC3E}">
        <p14:creationId xmlns:p14="http://schemas.microsoft.com/office/powerpoint/2010/main" val="92341179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pPr>
              <a:defRPr/>
            </a:pPr>
            <a:endParaRPr lang="en-GB"/>
          </a:p>
        </p:txBody>
      </p:sp>
      <p:sp>
        <p:nvSpPr>
          <p:cNvPr id="6" name="Footer Placeholder 5"/>
          <p:cNvSpPr>
            <a:spLocks noGrp="1"/>
          </p:cNvSpPr>
          <p:nvPr>
            <p:ph type="ftr" sz="quarter" idx="11"/>
          </p:nvPr>
        </p:nvSpPr>
        <p:spPr/>
        <p:txBody>
          <a:bodyPr/>
          <a:lstStyle/>
          <a:p>
            <a:pPr>
              <a:defRPr/>
            </a:pPr>
            <a:endParaRPr lang="en-GB"/>
          </a:p>
        </p:txBody>
      </p:sp>
      <p:sp>
        <p:nvSpPr>
          <p:cNvPr id="7" name="Slide Number Placeholder 6"/>
          <p:cNvSpPr>
            <a:spLocks noGrp="1"/>
          </p:cNvSpPr>
          <p:nvPr>
            <p:ph type="sldNum" sz="quarter" idx="12"/>
          </p:nvPr>
        </p:nvSpPr>
        <p:spPr/>
        <p:txBody>
          <a:bodyPr/>
          <a:lstStyle/>
          <a:p>
            <a:pPr>
              <a:defRPr/>
            </a:pPr>
            <a:fld id="{B9297C71-FEAF-FB46-9A62-03444F9DB57B}" type="slidenum">
              <a:rPr lang="en-GB" smtClean="0"/>
              <a:pPr>
                <a:defRPr/>
              </a:pPr>
              <a:t>‹N°›</a:t>
            </a:fld>
            <a:endParaRPr lang="en-GB"/>
          </a:p>
        </p:txBody>
      </p:sp>
    </p:spTree>
    <p:extLst>
      <p:ext uri="{BB962C8B-B14F-4D97-AF65-F5344CB8AC3E}">
        <p14:creationId xmlns:p14="http://schemas.microsoft.com/office/powerpoint/2010/main" val="105498566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pPr>
              <a:defRPr/>
            </a:pPr>
            <a:endParaRPr lang="en-GB"/>
          </a:p>
        </p:txBody>
      </p:sp>
      <p:sp>
        <p:nvSpPr>
          <p:cNvPr id="6" name="Footer Placeholder 5"/>
          <p:cNvSpPr>
            <a:spLocks noGrp="1"/>
          </p:cNvSpPr>
          <p:nvPr>
            <p:ph type="ftr" sz="quarter" idx="11"/>
          </p:nvPr>
        </p:nvSpPr>
        <p:spPr/>
        <p:txBody>
          <a:bodyPr/>
          <a:lstStyle/>
          <a:p>
            <a:pPr>
              <a:defRPr/>
            </a:pPr>
            <a:endParaRPr lang="en-GB"/>
          </a:p>
        </p:txBody>
      </p:sp>
      <p:sp>
        <p:nvSpPr>
          <p:cNvPr id="7" name="Slide Number Placeholder 6"/>
          <p:cNvSpPr>
            <a:spLocks noGrp="1"/>
          </p:cNvSpPr>
          <p:nvPr>
            <p:ph type="sldNum" sz="quarter" idx="12"/>
          </p:nvPr>
        </p:nvSpPr>
        <p:spPr/>
        <p:txBody>
          <a:bodyPr/>
          <a:lstStyle/>
          <a:p>
            <a:pPr>
              <a:defRPr/>
            </a:pPr>
            <a:fld id="{C061CC8F-3361-B44D-9DA2-75DBB67301E3}" type="slidenum">
              <a:rPr lang="en-GB" smtClean="0"/>
              <a:pPr>
                <a:defRPr/>
              </a:pPr>
              <a:t>‹N°›</a:t>
            </a:fld>
            <a:endParaRPr lang="en-GB"/>
          </a:p>
        </p:txBody>
      </p:sp>
    </p:spTree>
    <p:extLst>
      <p:ext uri="{BB962C8B-B14F-4D97-AF65-F5344CB8AC3E}">
        <p14:creationId xmlns:p14="http://schemas.microsoft.com/office/powerpoint/2010/main" val="248111836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pPr>
              <a:defRPr/>
            </a:pPr>
            <a:endParaRPr lang="en-GB"/>
          </a:p>
        </p:txBody>
      </p:sp>
      <p:sp>
        <p:nvSpPr>
          <p:cNvPr id="5" name="Footer Placeholder 4"/>
          <p:cNvSpPr>
            <a:spLocks noGrp="1"/>
          </p:cNvSpPr>
          <p:nvPr>
            <p:ph type="ftr" sz="quarter" idx="11"/>
          </p:nvPr>
        </p:nvSpPr>
        <p:spPr/>
        <p:txBody>
          <a:bodyPr/>
          <a:lstStyle/>
          <a:p>
            <a:pPr>
              <a:defRPr/>
            </a:pPr>
            <a:endParaRPr lang="en-GB"/>
          </a:p>
        </p:txBody>
      </p:sp>
      <p:sp>
        <p:nvSpPr>
          <p:cNvPr id="6" name="Slide Number Placeholder 5"/>
          <p:cNvSpPr>
            <a:spLocks noGrp="1"/>
          </p:cNvSpPr>
          <p:nvPr>
            <p:ph type="sldNum" sz="quarter" idx="12"/>
          </p:nvPr>
        </p:nvSpPr>
        <p:spPr/>
        <p:txBody>
          <a:bodyPr/>
          <a:lstStyle/>
          <a:p>
            <a:pPr>
              <a:defRPr/>
            </a:pPr>
            <a:fld id="{AA60DA06-807C-DE40-8D76-BEB8642911BF}" type="slidenum">
              <a:rPr lang="en-GB" smtClean="0"/>
              <a:pPr>
                <a:defRPr/>
              </a:pPr>
              <a:t>‹N°›</a:t>
            </a:fld>
            <a:endParaRPr lang="en-GB"/>
          </a:p>
        </p:txBody>
      </p:sp>
    </p:spTree>
    <p:extLst>
      <p:ext uri="{BB962C8B-B14F-4D97-AF65-F5344CB8AC3E}">
        <p14:creationId xmlns:p14="http://schemas.microsoft.com/office/powerpoint/2010/main" val="207816283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pPr>
              <a:defRPr/>
            </a:pPr>
            <a:endParaRPr lang="en-GB"/>
          </a:p>
        </p:txBody>
      </p:sp>
      <p:sp>
        <p:nvSpPr>
          <p:cNvPr id="5" name="Footer Placeholder 4"/>
          <p:cNvSpPr>
            <a:spLocks noGrp="1"/>
          </p:cNvSpPr>
          <p:nvPr>
            <p:ph type="ftr" sz="quarter" idx="11"/>
          </p:nvPr>
        </p:nvSpPr>
        <p:spPr/>
        <p:txBody>
          <a:bodyPr/>
          <a:lstStyle/>
          <a:p>
            <a:pPr>
              <a:defRPr/>
            </a:pPr>
            <a:endParaRPr lang="en-GB"/>
          </a:p>
        </p:txBody>
      </p:sp>
      <p:sp>
        <p:nvSpPr>
          <p:cNvPr id="6" name="Slide Number Placeholder 5"/>
          <p:cNvSpPr>
            <a:spLocks noGrp="1"/>
          </p:cNvSpPr>
          <p:nvPr>
            <p:ph type="sldNum" sz="quarter" idx="12"/>
          </p:nvPr>
        </p:nvSpPr>
        <p:spPr/>
        <p:txBody>
          <a:bodyPr/>
          <a:lstStyle/>
          <a:p>
            <a:pPr>
              <a:defRPr/>
            </a:pPr>
            <a:fld id="{1AE8078B-867E-A645-8205-5A516CC6AAB2}" type="slidenum">
              <a:rPr lang="en-GB" smtClean="0"/>
              <a:pPr>
                <a:defRPr/>
              </a:pPr>
              <a:t>‹N°›</a:t>
            </a:fld>
            <a:endParaRPr lang="en-GB"/>
          </a:p>
        </p:txBody>
      </p:sp>
    </p:spTree>
    <p:extLst>
      <p:ext uri="{BB962C8B-B14F-4D97-AF65-F5344CB8AC3E}">
        <p14:creationId xmlns:p14="http://schemas.microsoft.com/office/powerpoint/2010/main" val="41377491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0" y="1"/>
            <a:ext cx="9144000" cy="768096"/>
          </a:xfrm>
          <a:prstGeom prst="rect">
            <a:avLst/>
          </a:prstGeom>
          <a:solidFill>
            <a:srgbClr val="E4EEF8"/>
          </a:solidFill>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233629" y="903910"/>
            <a:ext cx="8734806" cy="5365216"/>
          </a:xfrm>
          <a:prstGeom prst="rect">
            <a:avLst/>
          </a:prstGeom>
        </p:spPr>
        <p:txBody>
          <a:bodyPr vert="horz" lIns="91440" tIns="45720" rIns="91440" bIns="4572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a:defRPr/>
            </a:pPr>
            <a:endParaRPr lang="en-GB"/>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a:defRPr/>
            </a:pPr>
            <a:endParaRPr lang="en-GB"/>
          </a:p>
        </p:txBody>
      </p:sp>
      <p:sp>
        <p:nvSpPr>
          <p:cNvPr id="6" name="Slide Number Placeholder 5"/>
          <p:cNvSpPr>
            <a:spLocks noGrp="1"/>
          </p:cNvSpPr>
          <p:nvPr>
            <p:ph type="sldNum" sz="quarter" idx="4"/>
          </p:nvPr>
        </p:nvSpPr>
        <p:spPr>
          <a:xfrm>
            <a:off x="8449056" y="0"/>
            <a:ext cx="694944" cy="768097"/>
          </a:xfrm>
          <a:prstGeom prst="rect">
            <a:avLst/>
          </a:prstGeom>
        </p:spPr>
        <p:txBody>
          <a:bodyPr vert="horz" lIns="91440" tIns="45720" rIns="91440" bIns="45720" rtlCol="0" anchor="ctr"/>
          <a:lstStyle>
            <a:lvl1pPr algn="ctr">
              <a:defRPr sz="1200">
                <a:solidFill>
                  <a:schemeClr val="tx1">
                    <a:tint val="75000"/>
                  </a:schemeClr>
                </a:solidFill>
              </a:defRPr>
            </a:lvl1pPr>
          </a:lstStyle>
          <a:p>
            <a:pPr>
              <a:defRPr/>
            </a:pPr>
            <a:fld id="{9CD0E250-A5DA-0841-BFF2-7FB9BFC0C249}" type="slidenum">
              <a:rPr lang="en-GB" smtClean="0"/>
              <a:pPr>
                <a:defRPr/>
              </a:pPr>
              <a:t>‹N°›</a:t>
            </a:fld>
            <a:endParaRPr lang="en-GB"/>
          </a:p>
        </p:txBody>
      </p:sp>
    </p:spTree>
    <p:extLst>
      <p:ext uri="{BB962C8B-B14F-4D97-AF65-F5344CB8AC3E}">
        <p14:creationId xmlns:p14="http://schemas.microsoft.com/office/powerpoint/2010/main" val="76753125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sldNum="0" hdr="0" ftr="0" dt="0"/>
  <p:txStyles>
    <p:titleStyle>
      <a:lvl1pPr algn="ctr" defTabSz="914400" rtl="0" eaLnBrk="1" latinLnBrk="0" hangingPunct="1">
        <a:lnSpc>
          <a:spcPct val="90000"/>
        </a:lnSpc>
        <a:spcBef>
          <a:spcPct val="0"/>
        </a:spcBef>
        <a:buNone/>
        <a:defRPr sz="3200" kern="1200">
          <a:solidFill>
            <a:schemeClr val="tx1"/>
          </a:solidFill>
          <a:effectLst/>
          <a:latin typeface="+mn-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400" kern="1200">
          <a:solidFill>
            <a:schemeClr val="tx1"/>
          </a:solidFill>
          <a:latin typeface="+mj-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j-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j-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j-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j-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ghi.epfl.ch/" TargetMode="External"/><Relationship Id="rId1" Type="http://schemas.openxmlformats.org/officeDocument/2006/relationships/slideLayout" Target="../slideLayouts/slideLayout3.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4.xml"/><Relationship Id="rId2" Type="http://schemas.openxmlformats.org/officeDocument/2006/relationships/video" Target="../media/media1.mp4"/><Relationship Id="rId1" Type="http://schemas.microsoft.com/office/2007/relationships/media" Target="../media/media1.mp4"/><Relationship Id="rId4" Type="http://schemas.openxmlformats.org/officeDocument/2006/relationships/image" Target="../media/image3.jpg"/></Relationships>
</file>

<file path=ppt/slides/_rels/slide4.xml.rels><?xml version="1.0" encoding="UTF-8" standalone="yes"?>
<Relationships xmlns="http://schemas.openxmlformats.org/package/2006/relationships"><Relationship Id="rId2" Type="http://schemas.openxmlformats.org/officeDocument/2006/relationships/comments" Target="../comments/comment1.xml"/><Relationship Id="rId1" Type="http://schemas.openxmlformats.org/officeDocument/2006/relationships/slideLayout" Target="../slideLayouts/slideLayout8.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4.xml"/><Relationship Id="rId4" Type="http://schemas.openxmlformats.org/officeDocument/2006/relationships/comments" Target="../comments/comment2.xml"/></Relationships>
</file>

<file path=ppt/slides/_rels/slide8.xml.rels><?xml version="1.0" encoding="UTF-8" standalone="yes"?>
<Relationships xmlns="http://schemas.openxmlformats.org/package/2006/relationships"><Relationship Id="rId3" Type="http://schemas.openxmlformats.org/officeDocument/2006/relationships/comments" Target="../comments/comment3.xml"/><Relationship Id="rId2" Type="http://schemas.openxmlformats.org/officeDocument/2006/relationships/image" Target="../media/image8.jpg"/><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3" Type="http://schemas.openxmlformats.org/officeDocument/2006/relationships/comments" Target="../comments/comment4.xml"/><Relationship Id="rId2" Type="http://schemas.openxmlformats.org/officeDocument/2006/relationships/image" Target="../media/image13.jpg"/><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3" Type="http://schemas.openxmlformats.org/officeDocument/2006/relationships/image" Target="../media/image15.jpg"/><Relationship Id="rId2" Type="http://schemas.openxmlformats.org/officeDocument/2006/relationships/image" Target="../media/image14.jpg"/><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9.jpg"/><Relationship Id="rId2" Type="http://schemas.openxmlformats.org/officeDocument/2006/relationships/image" Target="../media/image18.jpg"/><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22.jp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comments" Target="../comments/comment5.xml"/></Relationships>
</file>

<file path=ppt/slides/_rels/slide24.xml.rels><?xml version="1.0" encoding="UTF-8" standalone="yes"?>
<Relationships xmlns="http://schemas.openxmlformats.org/package/2006/relationships"><Relationship Id="rId2" Type="http://schemas.openxmlformats.org/officeDocument/2006/relationships/image" Target="../media/image24.jpg"/><Relationship Id="rId1" Type="http://schemas.openxmlformats.org/officeDocument/2006/relationships/slideLayout" Target="../slideLayouts/slideLayout4.xml"/></Relationships>
</file>

<file path=ppt/slides/_rels/slide25.xml.rels><?xml version="1.0" encoding="UTF-8" standalone="yes"?>
<Relationships xmlns="http://schemas.openxmlformats.org/package/2006/relationships"><Relationship Id="rId3" Type="http://schemas.openxmlformats.org/officeDocument/2006/relationships/image" Target="../media/image26.jpg"/><Relationship Id="rId2" Type="http://schemas.openxmlformats.org/officeDocument/2006/relationships/image" Target="../media/image25.jpg"/><Relationship Id="rId1" Type="http://schemas.openxmlformats.org/officeDocument/2006/relationships/slideLayout" Target="../slideLayouts/slideLayout4.xml"/></Relationships>
</file>

<file path=ppt/slides/_rels/slide26.xml.rels><?xml version="1.0" encoding="UTF-8" standalone="yes"?>
<Relationships xmlns="http://schemas.openxmlformats.org/package/2006/relationships"><Relationship Id="rId2" Type="http://schemas.openxmlformats.org/officeDocument/2006/relationships/image" Target="../media/image27.jpg"/><Relationship Id="rId1" Type="http://schemas.openxmlformats.org/officeDocument/2006/relationships/slideLayout" Target="../slideLayouts/slideLayout4.xml"/></Relationships>
</file>

<file path=ppt/slides/_rels/slide27.xml.rels><?xml version="1.0" encoding="UTF-8" standalone="yes"?>
<Relationships xmlns="http://schemas.openxmlformats.org/package/2006/relationships"><Relationship Id="rId2" Type="http://schemas.openxmlformats.org/officeDocument/2006/relationships/image" Target="../media/image28.jpg"/><Relationship Id="rId1" Type="http://schemas.openxmlformats.org/officeDocument/2006/relationships/slideLayout" Target="../slideLayouts/slideLayout4.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30.jp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31.jpg"/><Relationship Id="rId1" Type="http://schemas.openxmlformats.org/officeDocument/2006/relationships/slideLayout" Target="../slideLayouts/slideLayout4.xml"/></Relationships>
</file>

<file path=ppt/slides/_rels/slide32.xml.rels><?xml version="1.0" encoding="UTF-8" standalone="yes"?>
<Relationships xmlns="http://schemas.openxmlformats.org/package/2006/relationships"><Relationship Id="rId2" Type="http://schemas.openxmlformats.org/officeDocument/2006/relationships/image" Target="../media/image32.jpg"/><Relationship Id="rId1" Type="http://schemas.openxmlformats.org/officeDocument/2006/relationships/slideLayout" Target="../slideLayouts/slideLayout4.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5.xml.rels><?xml version="1.0" encoding="UTF-8" standalone="yes"?>
<Relationships xmlns="http://schemas.openxmlformats.org/package/2006/relationships"><Relationship Id="rId2" Type="http://schemas.openxmlformats.org/officeDocument/2006/relationships/image" Target="../media/image33.jpg"/><Relationship Id="rId1" Type="http://schemas.openxmlformats.org/officeDocument/2006/relationships/slideLayout" Target="../slideLayouts/slideLayout4.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34.jp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35.jpg"/><Relationship Id="rId1" Type="http://schemas.openxmlformats.org/officeDocument/2006/relationships/slideLayout" Target="../slideLayouts/slideLayout4.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image" Target="../media/image39.png"/><Relationship Id="rId5" Type="http://schemas.openxmlformats.org/officeDocument/2006/relationships/image" Target="../media/image38.png"/><Relationship Id="rId4" Type="http://schemas.openxmlformats.org/officeDocument/2006/relationships/image" Target="../media/image37.png"/></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4EAB7B-F506-4A51-9C69-1EB5ECC4C945}"/>
              </a:ext>
            </a:extLst>
          </p:cNvPr>
          <p:cNvSpPr>
            <a:spLocks noGrp="1"/>
          </p:cNvSpPr>
          <p:nvPr>
            <p:ph type="title"/>
          </p:nvPr>
        </p:nvSpPr>
        <p:spPr>
          <a:xfrm>
            <a:off x="0" y="1559027"/>
            <a:ext cx="9144000" cy="2533077"/>
          </a:xfrm>
        </p:spPr>
        <p:txBody>
          <a:bodyPr/>
          <a:lstStyle/>
          <a:p>
            <a:r>
              <a:rPr lang="en-GB" dirty="0"/>
              <a:t>IV. </a:t>
            </a:r>
            <a:br>
              <a:rPr lang="en-GB" dirty="0"/>
            </a:br>
            <a:r>
              <a:rPr lang="en-GB" dirty="0"/>
              <a:t>Antigen Presentation</a:t>
            </a:r>
          </a:p>
        </p:txBody>
      </p:sp>
      <p:sp>
        <p:nvSpPr>
          <p:cNvPr id="3" name="Text Placeholder 2">
            <a:extLst>
              <a:ext uri="{FF2B5EF4-FFF2-40B4-BE49-F238E27FC236}">
                <a16:creationId xmlns:a16="http://schemas.microsoft.com/office/drawing/2014/main" id="{0DAF988E-B4CC-48DD-A483-1558B5006B7D}"/>
              </a:ext>
            </a:extLst>
          </p:cNvPr>
          <p:cNvSpPr>
            <a:spLocks noGrp="1"/>
          </p:cNvSpPr>
          <p:nvPr>
            <p:ph type="body" idx="1"/>
          </p:nvPr>
        </p:nvSpPr>
        <p:spPr>
          <a:xfrm>
            <a:off x="623888" y="4340352"/>
            <a:ext cx="7886700" cy="2389632"/>
          </a:xfrm>
        </p:spPr>
        <p:txBody>
          <a:bodyPr>
            <a:normAutofit/>
          </a:bodyPr>
          <a:lstStyle/>
          <a:p>
            <a:pPr marL="342900" indent="-342900" algn="ctr"/>
            <a:r>
              <a:rPr lang="sv-SE" sz="1800" dirty="0"/>
              <a:t>by Bruno Lemaitre, </a:t>
            </a:r>
          </a:p>
          <a:p>
            <a:pPr marL="342900" indent="-342900" algn="ctr"/>
            <a:r>
              <a:rPr lang="sv-SE" sz="1800" dirty="0"/>
              <a:t>Ecole Polytechnique Fédérale de Lausanne</a:t>
            </a:r>
          </a:p>
          <a:p>
            <a:pPr marL="342900" indent="-342900" algn="ctr"/>
            <a:r>
              <a:rPr lang="fr-FR" sz="1800" dirty="0">
                <a:solidFill>
                  <a:srgbClr val="000000"/>
                </a:solidFill>
              </a:rPr>
              <a:t>Web: </a:t>
            </a:r>
            <a:r>
              <a:rPr lang="fr-FR" sz="1800" dirty="0">
                <a:solidFill>
                  <a:srgbClr val="000000"/>
                </a:solidFill>
                <a:hlinkClick r:id="rId2"/>
              </a:rPr>
              <a:t>http://ghi.epfl.ch</a:t>
            </a:r>
            <a:r>
              <a:rPr lang="fr-FR" sz="1800" dirty="0">
                <a:solidFill>
                  <a:srgbClr val="000000"/>
                </a:solidFill>
              </a:rPr>
              <a:t> </a:t>
            </a:r>
          </a:p>
          <a:p>
            <a:endParaRPr lang="en-GB" dirty="0"/>
          </a:p>
        </p:txBody>
      </p:sp>
      <p:pic>
        <p:nvPicPr>
          <p:cNvPr id="4" name="Picture 3">
            <a:extLst>
              <a:ext uri="{FF2B5EF4-FFF2-40B4-BE49-F238E27FC236}">
                <a16:creationId xmlns:a16="http://schemas.microsoft.com/office/drawing/2014/main" id="{0084D9D5-0A21-4742-994C-74AC61EE4B36}"/>
              </a:ext>
            </a:extLst>
          </p:cNvPr>
          <p:cNvPicPr>
            <a:picLocks noChangeAspect="1"/>
          </p:cNvPicPr>
          <p:nvPr/>
        </p:nvPicPr>
        <p:blipFill>
          <a:blip r:embed="rId3"/>
          <a:stretch>
            <a:fillRect/>
          </a:stretch>
        </p:blipFill>
        <p:spPr>
          <a:xfrm>
            <a:off x="7308304" y="116632"/>
            <a:ext cx="8855968" cy="1194147"/>
          </a:xfrm>
          <a:prstGeom prst="rect">
            <a:avLst/>
          </a:prstGeom>
        </p:spPr>
      </p:pic>
      <p:pic>
        <p:nvPicPr>
          <p:cNvPr id="5" name="Picture 4">
            <a:extLst>
              <a:ext uri="{FF2B5EF4-FFF2-40B4-BE49-F238E27FC236}">
                <a16:creationId xmlns:a16="http://schemas.microsoft.com/office/drawing/2014/main" id="{F738D2B3-3E9F-45E5-862F-8631BFDE40F2}"/>
              </a:ext>
            </a:extLst>
          </p:cNvPr>
          <p:cNvPicPr>
            <a:picLocks noChangeAspect="1"/>
          </p:cNvPicPr>
          <p:nvPr/>
        </p:nvPicPr>
        <p:blipFill>
          <a:blip r:embed="rId4"/>
          <a:stretch>
            <a:fillRect/>
          </a:stretch>
        </p:blipFill>
        <p:spPr>
          <a:xfrm>
            <a:off x="0" y="0"/>
            <a:ext cx="2494071" cy="1196752"/>
          </a:xfrm>
          <a:prstGeom prst="rect">
            <a:avLst/>
          </a:prstGeom>
        </p:spPr>
      </p:pic>
    </p:spTree>
    <p:extLst>
      <p:ext uri="{BB962C8B-B14F-4D97-AF65-F5344CB8AC3E}">
        <p14:creationId xmlns:p14="http://schemas.microsoft.com/office/powerpoint/2010/main" val="354507063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z="2844" dirty="0">
                <a:ea typeface="ＭＳ Ｐゴシック" pitchFamily="-108" charset="-128"/>
              </a:rPr>
              <a:t>Question</a:t>
            </a:r>
            <a:endParaRPr lang="fr-CH" dirty="0"/>
          </a:p>
        </p:txBody>
      </p:sp>
      <p:sp>
        <p:nvSpPr>
          <p:cNvPr id="3" name="Espace réservé du contenu 2"/>
          <p:cNvSpPr>
            <a:spLocks noGrp="1"/>
          </p:cNvSpPr>
          <p:nvPr>
            <p:ph idx="1"/>
          </p:nvPr>
        </p:nvSpPr>
        <p:spPr>
          <a:xfrm>
            <a:off x="204597" y="1628800"/>
            <a:ext cx="8734806" cy="3744416"/>
          </a:xfrm>
        </p:spPr>
        <p:txBody>
          <a:bodyPr/>
          <a:lstStyle/>
          <a:p>
            <a:r>
              <a:rPr lang="en-US" sz="2489" dirty="0">
                <a:ea typeface="ＭＳ Ｐゴシック" charset="0"/>
                <a:cs typeface="ＭＳ Ｐゴシック" charset="0"/>
              </a:rPr>
              <a:t>How do the rare naïve lymphocytes with the adequate receptor enter in contact with an antigen? </a:t>
            </a:r>
            <a:endParaRPr lang="fr-CH" sz="2489" dirty="0">
              <a:cs typeface="ＭＳ Ｐゴシック" charset="0"/>
            </a:endParaRPr>
          </a:p>
          <a:p>
            <a:pPr marL="0" indent="0">
              <a:buNone/>
            </a:pPr>
            <a:endParaRPr lang="en-US" sz="2489" dirty="0">
              <a:ea typeface="ＭＳ Ｐゴシック" charset="0"/>
              <a:cs typeface="ＭＳ Ｐゴシック" charset="0"/>
            </a:endParaRPr>
          </a:p>
          <a:p>
            <a:pPr marL="0" indent="0">
              <a:buNone/>
            </a:pPr>
            <a:r>
              <a:rPr lang="en-US" sz="2489" dirty="0">
                <a:ea typeface="ＭＳ Ｐゴシック" charset="0"/>
                <a:cs typeface="ＭＳ Ｐゴシック" charset="0"/>
              </a:rPr>
              <a:t>The immune system has developed a highly specialized system for capturing and displaying antigens to lymphocytes. </a:t>
            </a:r>
            <a:endParaRPr lang="fr-FR" sz="2489" dirty="0">
              <a:ea typeface="ＭＳ Ｐゴシック" charset="0"/>
              <a:cs typeface="ＭＳ Ｐゴシック" charset="0"/>
            </a:endParaRPr>
          </a:p>
        </p:txBody>
      </p:sp>
    </p:spTree>
    <p:extLst>
      <p:ext uri="{BB962C8B-B14F-4D97-AF65-F5344CB8AC3E}">
        <p14:creationId xmlns:p14="http://schemas.microsoft.com/office/powerpoint/2010/main" val="50264125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en-GB"/>
              <a:t>Antigen sampling and presentation: questions</a:t>
            </a:r>
            <a:endParaRPr lang="fr-CH" dirty="0"/>
          </a:p>
        </p:txBody>
      </p:sp>
      <p:sp>
        <p:nvSpPr>
          <p:cNvPr id="3" name="Espace réservé du contenu 2"/>
          <p:cNvSpPr>
            <a:spLocks noGrp="1"/>
          </p:cNvSpPr>
          <p:nvPr>
            <p:ph sz="half" idx="1"/>
          </p:nvPr>
        </p:nvSpPr>
        <p:spPr>
          <a:xfrm>
            <a:off x="628650" y="1825625"/>
            <a:ext cx="3870198" cy="4351338"/>
          </a:xfrm>
        </p:spPr>
        <p:txBody>
          <a:bodyPr>
            <a:normAutofit/>
          </a:bodyPr>
          <a:lstStyle/>
          <a:p>
            <a:r>
              <a:rPr lang="en-US" sz="2000" dirty="0"/>
              <a:t>How are antigens sampled when they enter the body? </a:t>
            </a:r>
          </a:p>
          <a:p>
            <a:r>
              <a:rPr lang="en-US" sz="2000" dirty="0"/>
              <a:t>How do B and T lymphocytes recognize antigens? </a:t>
            </a:r>
          </a:p>
          <a:p>
            <a:r>
              <a:rPr lang="en-US" sz="2000" dirty="0"/>
              <a:t>How are antigens presented on the cell surface of APCs for recognition by T cells?</a:t>
            </a:r>
          </a:p>
          <a:p>
            <a:r>
              <a:rPr lang="en-US" sz="2000" dirty="0"/>
              <a:t>What is the role of MHC molecules as antigen display molecules? </a:t>
            </a:r>
            <a:endParaRPr lang="fr-CH" sz="2000" dirty="0"/>
          </a:p>
        </p:txBody>
      </p:sp>
      <p:pic>
        <p:nvPicPr>
          <p:cNvPr id="6" name="3768_MOVIE.mp4">
            <a:hlinkClick r:id="" action="ppaction://media"/>
          </p:cNvPr>
          <p:cNvPicPr>
            <a:picLocks noGrp="1" noChangeAspect="1"/>
          </p:cNvPicPr>
          <p:nvPr>
            <p:ph sz="half" idx="2"/>
            <a:videoFile r:link="rId2"/>
            <p:extLst>
              <p:ext uri="{DAA4B4D4-6D71-4841-9C94-3DE7FCFB9230}">
                <p14:media xmlns:p14="http://schemas.microsoft.com/office/powerpoint/2010/main" r:embed="rId1"/>
              </p:ext>
            </p:extLst>
          </p:nvPr>
        </p:nvPicPr>
        <p:blipFill>
          <a:blip r:embed="rId4"/>
          <a:stretch>
            <a:fillRect/>
          </a:stretch>
        </p:blipFill>
        <p:spPr>
          <a:xfrm>
            <a:off x="4644008" y="1916832"/>
            <a:ext cx="3886200" cy="3740727"/>
          </a:xfrm>
        </p:spPr>
      </p:pic>
    </p:spTree>
    <p:extLst>
      <p:ext uri="{BB962C8B-B14F-4D97-AF65-F5344CB8AC3E}">
        <p14:creationId xmlns:p14="http://schemas.microsoft.com/office/powerpoint/2010/main" val="577684672"/>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6"/>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6"/>
                                        </p:tgtEl>
                                      </p:cBhvr>
                                    </p:cmd>
                                  </p:childTnLst>
                                </p:cTn>
                              </p:par>
                            </p:childTnLst>
                          </p:cTn>
                        </p:par>
                      </p:childTnLst>
                    </p:cTn>
                  </p:par>
                </p:childTnLst>
              </p:cTn>
              <p:nextCondLst>
                <p:cond evt="onClick" delay="0">
                  <p:tgtEl>
                    <p:spTgt spid="6"/>
                  </p:tgtEl>
                </p:cond>
              </p:nextCondLst>
            </p:seq>
            <p:video>
              <p:cMediaNode vol="80000">
                <p:cTn id="7" fill="hold" display="0">
                  <p:stCondLst>
                    <p:cond delay="indefinite"/>
                  </p:stCondLst>
                </p:cTn>
                <p:tgtEl>
                  <p:spTgt spid="6"/>
                </p:tgtEl>
              </p:cMediaNode>
            </p:vide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38912" y="451104"/>
            <a:ext cx="2949178" cy="1600200"/>
          </a:xfrm>
        </p:spPr>
        <p:txBody>
          <a:bodyPr>
            <a:normAutofit/>
          </a:bodyPr>
          <a:lstStyle/>
          <a:p>
            <a:r>
              <a:rPr lang="en-GB" dirty="0"/>
              <a:t>Outline</a:t>
            </a:r>
          </a:p>
        </p:txBody>
      </p:sp>
      <p:sp>
        <p:nvSpPr>
          <p:cNvPr id="3" name="Content Placeholder 2"/>
          <p:cNvSpPr>
            <a:spLocks noGrp="1"/>
          </p:cNvSpPr>
          <p:nvPr>
            <p:ph idx="1"/>
          </p:nvPr>
        </p:nvSpPr>
        <p:spPr>
          <a:xfrm>
            <a:off x="1278302" y="2487042"/>
            <a:ext cx="7536514" cy="3750269"/>
          </a:xfrm>
        </p:spPr>
        <p:txBody>
          <a:bodyPr>
            <a:noAutofit/>
          </a:bodyPr>
          <a:lstStyle/>
          <a:p>
            <a:pPr marL="0" indent="0">
              <a:buNone/>
            </a:pPr>
            <a:r>
              <a:rPr lang="en-GB" sz="2400" dirty="0"/>
              <a:t>IV-1	Antigen sampling</a:t>
            </a:r>
          </a:p>
          <a:p>
            <a:pPr marL="0" indent="0">
              <a:buNone/>
            </a:pPr>
            <a:r>
              <a:rPr lang="en-GB" sz="2400" dirty="0"/>
              <a:t>IV-2	Dendritic cells</a:t>
            </a:r>
          </a:p>
          <a:p>
            <a:pPr marL="0" indent="0">
              <a:buNone/>
            </a:pPr>
            <a:r>
              <a:rPr lang="en-GB" sz="2400" dirty="0"/>
              <a:t>IV-3	Antigen recognition</a:t>
            </a:r>
          </a:p>
          <a:p>
            <a:pPr marL="914400" lvl="2" indent="0">
              <a:buNone/>
            </a:pPr>
            <a:r>
              <a:rPr lang="en-GB" dirty="0"/>
              <a:t>	</a:t>
            </a:r>
            <a:r>
              <a:rPr lang="en-GB" sz="1800" dirty="0"/>
              <a:t>3.1 Antigen recognition by B cells</a:t>
            </a:r>
          </a:p>
          <a:p>
            <a:pPr marL="914400" lvl="2" indent="0">
              <a:buNone/>
            </a:pPr>
            <a:r>
              <a:rPr lang="en-GB" sz="1800" dirty="0"/>
              <a:t>	3.2 Antigen recognition by T cells</a:t>
            </a:r>
          </a:p>
          <a:p>
            <a:pPr marL="0" indent="0">
              <a:buNone/>
            </a:pPr>
            <a:r>
              <a:rPr lang="en-GB" sz="2400" dirty="0"/>
              <a:t>IV-4	Antigen presentation</a:t>
            </a:r>
          </a:p>
          <a:p>
            <a:pPr marL="1828800" lvl="4" indent="0">
              <a:buNone/>
            </a:pPr>
            <a:r>
              <a:rPr lang="en-GB" sz="1800" dirty="0"/>
              <a:t>4.1 The MHC molecule</a:t>
            </a:r>
          </a:p>
          <a:p>
            <a:pPr marL="914400" lvl="2" indent="0">
              <a:buNone/>
            </a:pPr>
            <a:r>
              <a:rPr lang="en-GB" sz="1800" dirty="0"/>
              <a:t>	4.2 The MHC gene complex</a:t>
            </a:r>
          </a:p>
          <a:p>
            <a:pPr marL="914400" lvl="2" indent="0">
              <a:buNone/>
            </a:pPr>
            <a:r>
              <a:rPr lang="en-GB" sz="1800" dirty="0"/>
              <a:t>	4.3 How cells present antigens</a:t>
            </a:r>
          </a:p>
          <a:p>
            <a:pPr marL="0" indent="0">
              <a:buNone/>
            </a:pPr>
            <a:endParaRPr lang="en-GB" sz="2400" dirty="0"/>
          </a:p>
        </p:txBody>
      </p:sp>
    </p:spTree>
    <p:extLst>
      <p:ext uri="{BB962C8B-B14F-4D97-AF65-F5344CB8AC3E}">
        <p14:creationId xmlns:p14="http://schemas.microsoft.com/office/powerpoint/2010/main" val="316428466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en-US" dirty="0"/>
              <a:t>Antigen sampling </a:t>
            </a:r>
            <a:endParaRPr lang="fr-CH" dirty="0"/>
          </a:p>
        </p:txBody>
      </p:sp>
      <p:sp>
        <p:nvSpPr>
          <p:cNvPr id="3" name="Espace réservé du contenu 2"/>
          <p:cNvSpPr>
            <a:spLocks noGrp="1"/>
          </p:cNvSpPr>
          <p:nvPr>
            <p:ph sz="half" idx="1"/>
          </p:nvPr>
        </p:nvSpPr>
        <p:spPr>
          <a:xfrm>
            <a:off x="107504" y="977435"/>
            <a:ext cx="4432524" cy="4351338"/>
          </a:xfrm>
        </p:spPr>
        <p:txBody>
          <a:bodyPr>
            <a:noAutofit/>
          </a:bodyPr>
          <a:lstStyle/>
          <a:p>
            <a:pPr marL="0" indent="0">
              <a:lnSpc>
                <a:spcPct val="100000"/>
              </a:lnSpc>
              <a:spcBef>
                <a:spcPts val="0"/>
              </a:spcBef>
              <a:buNone/>
            </a:pPr>
            <a:r>
              <a:rPr lang="en-US" sz="1600" b="1" dirty="0"/>
              <a:t>Antigen sampling sites</a:t>
            </a:r>
          </a:p>
          <a:p>
            <a:pPr>
              <a:lnSpc>
                <a:spcPct val="100000"/>
              </a:lnSpc>
              <a:spcBef>
                <a:spcPts val="0"/>
              </a:spcBef>
            </a:pPr>
            <a:r>
              <a:rPr lang="en-US" sz="1600" dirty="0"/>
              <a:t>Since foreign antigens and microorganisms can enter the body at multiple sites, antigen-sampling cells are strategically located at all the possible sites of antigen entry: </a:t>
            </a:r>
          </a:p>
          <a:p>
            <a:pPr lvl="1">
              <a:lnSpc>
                <a:spcPct val="100000"/>
              </a:lnSpc>
              <a:spcBef>
                <a:spcPts val="0"/>
              </a:spcBef>
              <a:buFont typeface="Courier New" panose="02070309020205020404" pitchFamily="49" charset="0"/>
              <a:buChar char="o"/>
            </a:pPr>
            <a:r>
              <a:rPr lang="en-US" sz="1400" dirty="0"/>
              <a:t>Skin</a:t>
            </a:r>
          </a:p>
          <a:p>
            <a:pPr lvl="1">
              <a:lnSpc>
                <a:spcPct val="100000"/>
              </a:lnSpc>
              <a:spcBef>
                <a:spcPts val="0"/>
              </a:spcBef>
              <a:buFont typeface="Courier New" panose="02070309020205020404" pitchFamily="49" charset="0"/>
              <a:buChar char="o"/>
            </a:pPr>
            <a:r>
              <a:rPr lang="en-US" sz="1400" dirty="0"/>
              <a:t>mucosal surfaces</a:t>
            </a:r>
          </a:p>
          <a:p>
            <a:pPr lvl="1">
              <a:lnSpc>
                <a:spcPct val="100000"/>
              </a:lnSpc>
              <a:spcBef>
                <a:spcPts val="0"/>
              </a:spcBef>
              <a:buFont typeface="Courier New" panose="02070309020205020404" pitchFamily="49" charset="0"/>
              <a:buChar char="o"/>
            </a:pPr>
            <a:r>
              <a:rPr lang="en-US" sz="1400" dirty="0"/>
              <a:t>the lymph nodes for antigens that escape sampling in skin or mucosal surfaces and find their way from the tissue spaces to the lymph</a:t>
            </a:r>
          </a:p>
          <a:p>
            <a:pPr lvl="1">
              <a:lnSpc>
                <a:spcPct val="100000"/>
              </a:lnSpc>
              <a:spcBef>
                <a:spcPts val="0"/>
              </a:spcBef>
              <a:buFont typeface="Courier New" panose="02070309020205020404" pitchFamily="49" charset="0"/>
              <a:buChar char="o"/>
            </a:pPr>
            <a:r>
              <a:rPr lang="en-US" sz="1400" dirty="0"/>
              <a:t>in the spleen for antigens that gain access to the blood, for instance following  bites by insects </a:t>
            </a:r>
            <a:endParaRPr lang="en-US" sz="1600" dirty="0"/>
          </a:p>
          <a:p>
            <a:pPr marL="0" indent="0">
              <a:lnSpc>
                <a:spcPct val="100000"/>
              </a:lnSpc>
              <a:spcBef>
                <a:spcPts val="0"/>
              </a:spcBef>
              <a:buNone/>
            </a:pPr>
            <a:endParaRPr lang="en-US" sz="1600" b="1" dirty="0"/>
          </a:p>
          <a:p>
            <a:pPr marL="0" indent="0">
              <a:lnSpc>
                <a:spcPct val="100000"/>
              </a:lnSpc>
              <a:spcBef>
                <a:spcPts val="0"/>
              </a:spcBef>
              <a:buNone/>
            </a:pPr>
            <a:r>
              <a:rPr lang="en-US" sz="1600" b="1" dirty="0"/>
              <a:t>Antigen sampling cells</a:t>
            </a:r>
          </a:p>
          <a:p>
            <a:pPr>
              <a:lnSpc>
                <a:spcPct val="100000"/>
              </a:lnSpc>
              <a:spcBef>
                <a:spcPts val="0"/>
              </a:spcBef>
            </a:pPr>
            <a:r>
              <a:rPr lang="en-US" sz="1600" dirty="0"/>
              <a:t>the resident antigen-sampling cells.</a:t>
            </a:r>
          </a:p>
          <a:p>
            <a:pPr lvl="1">
              <a:lnSpc>
                <a:spcPct val="100000"/>
              </a:lnSpc>
              <a:spcBef>
                <a:spcPts val="0"/>
              </a:spcBef>
              <a:buFont typeface="Courier New" panose="02070309020205020404" pitchFamily="49" charset="0"/>
              <a:buChar char="o"/>
            </a:pPr>
            <a:r>
              <a:rPr lang="en-US" sz="1400" dirty="0"/>
              <a:t>take up antigen and deliver it intact to underlying antigen presenting cells (APCs)</a:t>
            </a:r>
          </a:p>
          <a:p>
            <a:pPr lvl="1">
              <a:lnSpc>
                <a:spcPct val="100000"/>
              </a:lnSpc>
              <a:spcBef>
                <a:spcPts val="0"/>
              </a:spcBef>
              <a:buFont typeface="Courier New" panose="02070309020205020404" pitchFamily="49" charset="0"/>
              <a:buChar char="o"/>
            </a:pPr>
            <a:r>
              <a:rPr lang="en-US" sz="1400" dirty="0"/>
              <a:t>Example: epithelial M cells concentrated in MALT</a:t>
            </a:r>
          </a:p>
          <a:p>
            <a:pPr>
              <a:lnSpc>
                <a:spcPct val="100000"/>
              </a:lnSpc>
              <a:spcBef>
                <a:spcPts val="0"/>
              </a:spcBef>
            </a:pPr>
            <a:r>
              <a:rPr lang="en-US" sz="1600" dirty="0"/>
              <a:t>the migratory hematopoietic antigen-sampling cells (Dendritic cells)</a:t>
            </a:r>
          </a:p>
          <a:p>
            <a:pPr lvl="1">
              <a:lnSpc>
                <a:spcPct val="100000"/>
              </a:lnSpc>
              <a:spcBef>
                <a:spcPts val="0"/>
              </a:spcBef>
              <a:buFont typeface="Courier New" panose="02070309020205020404" pitchFamily="49" charset="0"/>
              <a:buChar char="o"/>
            </a:pPr>
            <a:r>
              <a:rPr lang="en-US" sz="1400" dirty="0"/>
              <a:t>take up antigen and transport  it to distant lymphoid organs</a:t>
            </a:r>
            <a:endParaRPr lang="fr-CH" sz="1400" dirty="0"/>
          </a:p>
        </p:txBody>
      </p:sp>
      <p:pic>
        <p:nvPicPr>
          <p:cNvPr id="6" name="Picture 3"/>
          <p:cNvPicPr>
            <a:picLocks noGrp="1" noChangeAspect="1"/>
          </p:cNvPicPr>
          <p:nvPr>
            <p:ph sz="half" idx="2"/>
          </p:nvPr>
        </p:nvPicPr>
        <p:blipFill rotWithShape="1">
          <a:blip r:embed="rId2">
            <a:extLst>
              <a:ext uri="{28A0092B-C50C-407E-A947-70E740481C1C}">
                <a14:useLocalDpi xmlns:a14="http://schemas.microsoft.com/office/drawing/2010/main" val="0"/>
              </a:ext>
            </a:extLst>
          </a:blip>
          <a:srcRect l="3991" t="2715" r="792" b="4751"/>
          <a:stretch/>
        </p:blipFill>
        <p:spPr>
          <a:xfrm>
            <a:off x="4540028" y="1521373"/>
            <a:ext cx="4477407" cy="3263462"/>
          </a:xfrm>
          <a:ln>
            <a:noFill/>
          </a:ln>
        </p:spPr>
      </p:pic>
    </p:spTree>
    <p:extLst>
      <p:ext uri="{BB962C8B-B14F-4D97-AF65-F5344CB8AC3E}">
        <p14:creationId xmlns:p14="http://schemas.microsoft.com/office/powerpoint/2010/main" val="238476064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err="1"/>
              <a:t>Dendritic</a:t>
            </a:r>
            <a:r>
              <a:rPr lang="fr-FR" dirty="0"/>
              <a:t> </a:t>
            </a:r>
            <a:r>
              <a:rPr lang="fr-FR" dirty="0" err="1"/>
              <a:t>Cells</a:t>
            </a:r>
            <a:endParaRPr lang="fr-CH" dirty="0"/>
          </a:p>
        </p:txBody>
      </p:sp>
      <p:sp>
        <p:nvSpPr>
          <p:cNvPr id="3" name="Espace réservé du contenu 2"/>
          <p:cNvSpPr>
            <a:spLocks noGrp="1"/>
          </p:cNvSpPr>
          <p:nvPr>
            <p:ph idx="1"/>
          </p:nvPr>
        </p:nvSpPr>
        <p:spPr>
          <a:xfrm>
            <a:off x="233628" y="903910"/>
            <a:ext cx="9162907" cy="5365216"/>
          </a:xfrm>
        </p:spPr>
        <p:txBody>
          <a:bodyPr>
            <a:normAutofit/>
          </a:bodyPr>
          <a:lstStyle/>
          <a:p>
            <a:r>
              <a:rPr lang="en-US" sz="1800" dirty="0"/>
              <a:t>Heterogeneous population, include </a:t>
            </a:r>
            <a:r>
              <a:rPr lang="en-US" sz="1800" dirty="0" err="1"/>
              <a:t>plasmacytoid</a:t>
            </a:r>
            <a:r>
              <a:rPr lang="en-US" sz="1800" dirty="0"/>
              <a:t> and lymphoid DCs</a:t>
            </a:r>
          </a:p>
          <a:p>
            <a:r>
              <a:rPr lang="en-US" sz="1800" dirty="0"/>
              <a:t>Key players in induction of adaptive immunity: integrate danger and antigen signals</a:t>
            </a:r>
          </a:p>
          <a:p>
            <a:r>
              <a:rPr lang="en-US" sz="1800" dirty="0"/>
              <a:t>Phagocytic cells which travel from tissues to draining lymph nodes with antigen cargo</a:t>
            </a:r>
          </a:p>
          <a:p>
            <a:r>
              <a:rPr lang="en-US" sz="1800" dirty="0"/>
              <a:t>Activate naive T cells in lymph nodes </a:t>
            </a:r>
          </a:p>
          <a:p>
            <a:endParaRPr lang="fr-CH" sz="1800" dirty="0"/>
          </a:p>
          <a:p>
            <a:endParaRPr lang="fr-CH" sz="1800" dirty="0"/>
          </a:p>
        </p:txBody>
      </p:sp>
      <p:pic>
        <p:nvPicPr>
          <p:cNvPr id="6" name="Image 2" descr="mooc4_dia41.jpg"/>
          <p:cNvPicPr>
            <a:picLocks noGrp="1" noChangeAspect="1"/>
          </p:cNvPicPr>
          <p:nvPr>
            <p:ph sz="half" idx="4294967295"/>
          </p:nvPr>
        </p:nvPicPr>
        <p:blipFill rotWithShape="1">
          <a:blip r:embed="rId2">
            <a:extLst>
              <a:ext uri="{28A0092B-C50C-407E-A947-70E740481C1C}">
                <a14:useLocalDpi xmlns:a14="http://schemas.microsoft.com/office/drawing/2010/main" val="0"/>
              </a:ext>
            </a:extLst>
          </a:blip>
          <a:srcRect b="5844"/>
          <a:stretch/>
        </p:blipFill>
        <p:spPr>
          <a:xfrm>
            <a:off x="1970265" y="2348880"/>
            <a:ext cx="5689632" cy="4287393"/>
          </a:xfrm>
        </p:spPr>
      </p:pic>
    </p:spTree>
    <p:extLst>
      <p:ext uri="{BB962C8B-B14F-4D97-AF65-F5344CB8AC3E}">
        <p14:creationId xmlns:p14="http://schemas.microsoft.com/office/powerpoint/2010/main" val="288278970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fontScale="90000"/>
          </a:bodyPr>
          <a:lstStyle/>
          <a:p>
            <a:r>
              <a:rPr lang="en-US"/>
              <a:t>The skin harbors two populations of antigen-sampling cells</a:t>
            </a:r>
            <a:endParaRPr lang="fr-CH" dirty="0"/>
          </a:p>
        </p:txBody>
      </p:sp>
      <p:sp>
        <p:nvSpPr>
          <p:cNvPr id="4" name="Espace réservé du contenu 3"/>
          <p:cNvSpPr>
            <a:spLocks noGrp="1"/>
          </p:cNvSpPr>
          <p:nvPr>
            <p:ph sz="half" idx="1"/>
          </p:nvPr>
        </p:nvSpPr>
        <p:spPr>
          <a:xfrm>
            <a:off x="467543" y="1113189"/>
            <a:ext cx="4321655" cy="4351338"/>
          </a:xfrm>
        </p:spPr>
        <p:txBody>
          <a:bodyPr/>
          <a:lstStyle/>
          <a:p>
            <a:pPr marL="457200" lvl="1" indent="0">
              <a:buNone/>
            </a:pPr>
            <a:r>
              <a:rPr lang="en-US" b="1" dirty="0"/>
              <a:t>Langerhans cells </a:t>
            </a:r>
          </a:p>
          <a:p>
            <a:pPr lvl="1"/>
            <a:r>
              <a:rPr lang="en-US" dirty="0"/>
              <a:t>Contain large granules, notably Langerin</a:t>
            </a:r>
          </a:p>
          <a:p>
            <a:pPr lvl="1"/>
            <a:r>
              <a:rPr lang="en-US" dirty="0"/>
              <a:t>Langerhans cells pick up antigens (including apoptotic skin cells) and migrate to the regional lymph nodes</a:t>
            </a:r>
          </a:p>
          <a:p>
            <a:pPr lvl="1"/>
            <a:r>
              <a:rPr lang="en-US" dirty="0"/>
              <a:t>reside within the </a:t>
            </a:r>
            <a:r>
              <a:rPr lang="en-US" b="1" dirty="0"/>
              <a:t>epidermis </a:t>
            </a:r>
          </a:p>
        </p:txBody>
      </p:sp>
      <p:sp>
        <p:nvSpPr>
          <p:cNvPr id="6" name="Espace réservé du contenu 5"/>
          <p:cNvSpPr>
            <a:spLocks noGrp="1"/>
          </p:cNvSpPr>
          <p:nvPr>
            <p:ph sz="half" idx="2"/>
          </p:nvPr>
        </p:nvSpPr>
        <p:spPr>
          <a:xfrm>
            <a:off x="4468044" y="1113189"/>
            <a:ext cx="4352428" cy="4351338"/>
          </a:xfrm>
        </p:spPr>
        <p:txBody>
          <a:bodyPr/>
          <a:lstStyle/>
          <a:p>
            <a:pPr marL="457200" lvl="1" indent="0">
              <a:buNone/>
            </a:pPr>
            <a:r>
              <a:rPr lang="en-US" b="1" dirty="0"/>
              <a:t>Dermal dendritic cells</a:t>
            </a:r>
          </a:p>
          <a:p>
            <a:pPr lvl="1"/>
            <a:r>
              <a:rPr lang="en-US" dirty="0"/>
              <a:t>lack </a:t>
            </a:r>
            <a:r>
              <a:rPr lang="en-US" dirty="0" err="1"/>
              <a:t>Birbeck</a:t>
            </a:r>
            <a:r>
              <a:rPr lang="en-US" dirty="0"/>
              <a:t> granules and Langerin</a:t>
            </a:r>
          </a:p>
          <a:p>
            <a:pPr lvl="1"/>
            <a:endParaRPr lang="en-US" dirty="0"/>
          </a:p>
          <a:p>
            <a:pPr lvl="1"/>
            <a:endParaRPr lang="en-US" dirty="0"/>
          </a:p>
          <a:p>
            <a:pPr marL="457200" lvl="1" indent="0">
              <a:buNone/>
            </a:pPr>
            <a:endParaRPr lang="en-US" dirty="0"/>
          </a:p>
          <a:p>
            <a:pPr lvl="1"/>
            <a:r>
              <a:rPr lang="en-US" dirty="0"/>
              <a:t>reside within the </a:t>
            </a:r>
            <a:r>
              <a:rPr lang="en-US" b="1" dirty="0"/>
              <a:t>dermis </a:t>
            </a:r>
            <a:r>
              <a:rPr lang="en-US" dirty="0"/>
              <a:t>(but also derived from the bone marrow)</a:t>
            </a:r>
            <a:endParaRPr lang="fr-CH" dirty="0"/>
          </a:p>
        </p:txBody>
      </p:sp>
      <p:sp>
        <p:nvSpPr>
          <p:cNvPr id="3" name="Espace réservé du texte 2"/>
          <p:cNvSpPr>
            <a:spLocks noGrp="1"/>
          </p:cNvSpPr>
          <p:nvPr>
            <p:ph type="body" idx="4294967295"/>
          </p:nvPr>
        </p:nvSpPr>
        <p:spPr>
          <a:xfrm>
            <a:off x="0" y="977900"/>
            <a:ext cx="3868738" cy="823913"/>
          </a:xfrm>
        </p:spPr>
        <p:txBody>
          <a:bodyPr/>
          <a:lstStyle/>
          <a:p>
            <a:pPr marL="0" indent="0">
              <a:buNone/>
            </a:pPr>
            <a:r>
              <a:rPr lang="en-US" dirty="0"/>
              <a:t> </a:t>
            </a:r>
          </a:p>
        </p:txBody>
      </p:sp>
      <p:pic>
        <p:nvPicPr>
          <p:cNvPr id="9" name="Image 8"/>
          <p:cNvPicPr>
            <a:picLocks noChangeAspect="1"/>
          </p:cNvPicPr>
          <p:nvPr/>
        </p:nvPicPr>
        <p:blipFill>
          <a:blip r:embed="rId2"/>
          <a:stretch>
            <a:fillRect/>
          </a:stretch>
        </p:blipFill>
        <p:spPr>
          <a:xfrm>
            <a:off x="949504" y="3861047"/>
            <a:ext cx="3427704" cy="2208127"/>
          </a:xfrm>
          <a:prstGeom prst="rect">
            <a:avLst/>
          </a:prstGeom>
        </p:spPr>
      </p:pic>
      <p:pic>
        <p:nvPicPr>
          <p:cNvPr id="10" name="Image 9"/>
          <p:cNvPicPr>
            <a:picLocks noChangeAspect="1"/>
          </p:cNvPicPr>
          <p:nvPr/>
        </p:nvPicPr>
        <p:blipFill>
          <a:blip r:embed="rId3"/>
          <a:stretch>
            <a:fillRect/>
          </a:stretch>
        </p:blipFill>
        <p:spPr>
          <a:xfrm>
            <a:off x="4861972" y="3861048"/>
            <a:ext cx="3419499" cy="2208127"/>
          </a:xfrm>
          <a:prstGeom prst="rect">
            <a:avLst/>
          </a:prstGeom>
        </p:spPr>
      </p:pic>
    </p:spTree>
    <p:extLst>
      <p:ext uri="{BB962C8B-B14F-4D97-AF65-F5344CB8AC3E}">
        <p14:creationId xmlns:p14="http://schemas.microsoft.com/office/powerpoint/2010/main" val="424666540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en-US"/>
              <a:t>Immature Dendritic cells</a:t>
            </a:r>
            <a:endParaRPr lang="fr-CH" dirty="0"/>
          </a:p>
        </p:txBody>
      </p:sp>
      <p:sp>
        <p:nvSpPr>
          <p:cNvPr id="3" name="Espace réservé du contenu 2"/>
          <p:cNvSpPr>
            <a:spLocks noGrp="1"/>
          </p:cNvSpPr>
          <p:nvPr>
            <p:ph sz="half" idx="1"/>
          </p:nvPr>
        </p:nvSpPr>
        <p:spPr>
          <a:xfrm>
            <a:off x="251520" y="980728"/>
            <a:ext cx="5544616" cy="4351338"/>
          </a:xfrm>
        </p:spPr>
        <p:txBody>
          <a:bodyPr>
            <a:noAutofit/>
          </a:bodyPr>
          <a:lstStyle/>
          <a:p>
            <a:pPr marL="0" indent="0">
              <a:spcBef>
                <a:spcPts val="600"/>
              </a:spcBef>
              <a:buNone/>
            </a:pPr>
            <a:r>
              <a:rPr lang="en-US" sz="1800" b="1" dirty="0"/>
              <a:t>Immature DCs</a:t>
            </a:r>
          </a:p>
          <a:p>
            <a:pPr>
              <a:spcBef>
                <a:spcPts val="600"/>
              </a:spcBef>
            </a:pPr>
            <a:r>
              <a:rPr lang="en-US" sz="1800" dirty="0"/>
              <a:t>found  in all tissues where antigens may enter the body</a:t>
            </a:r>
          </a:p>
          <a:p>
            <a:pPr>
              <a:spcBef>
                <a:spcPts val="600"/>
              </a:spcBef>
            </a:pPr>
            <a:r>
              <a:rPr lang="en-US" sz="1800" dirty="0"/>
              <a:t>high capacity for antigen uptake but limited capacity for antigen presentation</a:t>
            </a:r>
          </a:p>
          <a:p>
            <a:pPr>
              <a:spcBef>
                <a:spcPts val="600"/>
              </a:spcBef>
            </a:pPr>
            <a:r>
              <a:rPr lang="en-US" sz="1800" dirty="0"/>
              <a:t>express a large number of </a:t>
            </a:r>
            <a:r>
              <a:rPr lang="en-US" sz="1800" b="1" dirty="0"/>
              <a:t>receptors: </a:t>
            </a:r>
          </a:p>
          <a:p>
            <a:pPr lvl="1">
              <a:spcBef>
                <a:spcPts val="600"/>
              </a:spcBef>
            </a:pPr>
            <a:r>
              <a:rPr lang="en-US" sz="1600" dirty="0">
                <a:solidFill>
                  <a:srgbClr val="C00000"/>
                </a:solidFill>
              </a:rPr>
              <a:t>chemokine receptors </a:t>
            </a:r>
            <a:r>
              <a:rPr lang="en-US" sz="1600" dirty="0"/>
              <a:t>(CCR1, CCR2, CCR5, CCR6)*</a:t>
            </a:r>
          </a:p>
          <a:p>
            <a:pPr lvl="1">
              <a:spcBef>
                <a:spcPts val="600"/>
              </a:spcBef>
            </a:pPr>
            <a:r>
              <a:rPr lang="en-US" sz="1600" dirty="0">
                <a:solidFill>
                  <a:srgbClr val="C00000"/>
                </a:solidFill>
              </a:rPr>
              <a:t>endocytic receptors </a:t>
            </a:r>
            <a:r>
              <a:rPr lang="en-US" sz="1600" dirty="0"/>
              <a:t>by which they can capture antigens </a:t>
            </a:r>
          </a:p>
          <a:p>
            <a:pPr lvl="2">
              <a:spcBef>
                <a:spcPts val="600"/>
              </a:spcBef>
              <a:buFont typeface="Courier New" panose="02070309020205020404" pitchFamily="49" charset="0"/>
              <a:buChar char="o"/>
            </a:pPr>
            <a:r>
              <a:rPr lang="en-US" sz="1600" dirty="0"/>
              <a:t>non-opsonic receptors (DC-SIGN, mannose receptor) specific for microbial products</a:t>
            </a:r>
          </a:p>
          <a:p>
            <a:pPr lvl="2">
              <a:spcBef>
                <a:spcPts val="600"/>
              </a:spcBef>
              <a:buFont typeface="Courier New" panose="02070309020205020404" pitchFamily="49" charset="0"/>
              <a:buChar char="o"/>
            </a:pPr>
            <a:r>
              <a:rPr lang="en-US" sz="1600" dirty="0"/>
              <a:t>opsonic receptors (Fc &amp; complement receptors)</a:t>
            </a:r>
          </a:p>
          <a:p>
            <a:pPr lvl="2">
              <a:spcBef>
                <a:spcPts val="600"/>
              </a:spcBef>
              <a:buFont typeface="Courier New" panose="02070309020205020404" pitchFamily="49" charset="0"/>
              <a:buChar char="o"/>
            </a:pPr>
            <a:r>
              <a:rPr lang="en-US" sz="1600" dirty="0"/>
              <a:t>integrin receptors, which are involved in the uptake of apoptotic bodies</a:t>
            </a:r>
          </a:p>
          <a:p>
            <a:pPr lvl="1">
              <a:spcBef>
                <a:spcPts val="600"/>
              </a:spcBef>
            </a:pPr>
            <a:r>
              <a:rPr lang="en-US" sz="1600" dirty="0">
                <a:solidFill>
                  <a:srgbClr val="C00000"/>
                </a:solidFill>
              </a:rPr>
              <a:t>sensing receptors </a:t>
            </a:r>
            <a:r>
              <a:rPr lang="en-US" sz="1600" dirty="0"/>
              <a:t>by which they can integrate information about the antigen</a:t>
            </a:r>
          </a:p>
          <a:p>
            <a:pPr lvl="2">
              <a:spcBef>
                <a:spcPts val="600"/>
              </a:spcBef>
            </a:pPr>
            <a:r>
              <a:rPr lang="en-US" sz="1600" dirty="0"/>
              <a:t>TLRs</a:t>
            </a:r>
          </a:p>
          <a:p>
            <a:pPr lvl="2">
              <a:spcBef>
                <a:spcPts val="600"/>
              </a:spcBef>
            </a:pPr>
            <a:r>
              <a:rPr lang="en-US" sz="1600" dirty="0"/>
              <a:t>Cytokine receptors</a:t>
            </a:r>
            <a:endParaRPr lang="en-US" dirty="0"/>
          </a:p>
        </p:txBody>
      </p:sp>
      <p:pic>
        <p:nvPicPr>
          <p:cNvPr id="6" name="Image 3" descr="dia_8_9.jpg"/>
          <p:cNvPicPr>
            <a:picLocks noGrp="1" noChangeAspect="1"/>
          </p:cNvPicPr>
          <p:nvPr>
            <p:ph sz="half" idx="2"/>
          </p:nvPr>
        </p:nvPicPr>
        <p:blipFill rotWithShape="1">
          <a:blip r:embed="rId2">
            <a:extLst>
              <a:ext uri="{28A0092B-C50C-407E-A947-70E740481C1C}">
                <a14:useLocalDpi xmlns:a14="http://schemas.microsoft.com/office/drawing/2010/main" val="0"/>
              </a:ext>
            </a:extLst>
          </a:blip>
          <a:srcRect r="50429"/>
          <a:stretch/>
        </p:blipFill>
        <p:spPr>
          <a:xfrm>
            <a:off x="5868145" y="908720"/>
            <a:ext cx="2551956" cy="5791631"/>
          </a:xfrm>
        </p:spPr>
      </p:pic>
    </p:spTree>
    <p:extLst>
      <p:ext uri="{BB962C8B-B14F-4D97-AF65-F5344CB8AC3E}">
        <p14:creationId xmlns:p14="http://schemas.microsoft.com/office/powerpoint/2010/main" val="242649647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en-US"/>
              <a:t>Mature Dendritic cells</a:t>
            </a:r>
            <a:endParaRPr lang="fr-CH" dirty="0"/>
          </a:p>
        </p:txBody>
      </p:sp>
      <p:sp>
        <p:nvSpPr>
          <p:cNvPr id="3" name="Espace réservé du contenu 2"/>
          <p:cNvSpPr>
            <a:spLocks noGrp="1"/>
          </p:cNvSpPr>
          <p:nvPr>
            <p:ph sz="half" idx="1"/>
          </p:nvPr>
        </p:nvSpPr>
        <p:spPr>
          <a:xfrm>
            <a:off x="323528" y="908720"/>
            <a:ext cx="5688632" cy="4351338"/>
          </a:xfrm>
        </p:spPr>
        <p:txBody>
          <a:bodyPr>
            <a:noAutofit/>
          </a:bodyPr>
          <a:lstStyle/>
          <a:p>
            <a:pPr marL="0" indent="0">
              <a:lnSpc>
                <a:spcPct val="110000"/>
              </a:lnSpc>
              <a:spcBef>
                <a:spcPts val="600"/>
              </a:spcBef>
              <a:buNone/>
            </a:pPr>
            <a:r>
              <a:rPr lang="en-US" sz="1800" b="1" dirty="0"/>
              <a:t>Mature DCs </a:t>
            </a:r>
          </a:p>
          <a:p>
            <a:pPr>
              <a:lnSpc>
                <a:spcPct val="110000"/>
              </a:lnSpc>
              <a:spcBef>
                <a:spcPts val="600"/>
              </a:spcBef>
            </a:pPr>
            <a:r>
              <a:rPr lang="en-US" sz="1800" dirty="0"/>
              <a:t>exclusively found in the T cell areas of secondary lymphoid organs</a:t>
            </a:r>
          </a:p>
          <a:p>
            <a:pPr>
              <a:lnSpc>
                <a:spcPct val="110000"/>
              </a:lnSpc>
              <a:spcBef>
                <a:spcPts val="600"/>
              </a:spcBef>
            </a:pPr>
            <a:r>
              <a:rPr lang="en-US" sz="1800" dirty="0"/>
              <a:t>high propensity for antigen presentation and T cell activation but reduced ability to capture antigens </a:t>
            </a:r>
          </a:p>
          <a:p>
            <a:pPr>
              <a:lnSpc>
                <a:spcPct val="110000"/>
              </a:lnSpc>
              <a:spcBef>
                <a:spcPts val="600"/>
              </a:spcBef>
            </a:pPr>
            <a:r>
              <a:rPr lang="en-US" sz="1800" dirty="0"/>
              <a:t>express the following </a:t>
            </a:r>
            <a:r>
              <a:rPr lang="en-US" sz="1800" b="1" dirty="0"/>
              <a:t>receptors: </a:t>
            </a:r>
          </a:p>
          <a:p>
            <a:pPr lvl="1">
              <a:lnSpc>
                <a:spcPct val="110000"/>
              </a:lnSpc>
              <a:spcBef>
                <a:spcPts val="600"/>
              </a:spcBef>
            </a:pPr>
            <a:r>
              <a:rPr lang="en-US" sz="1600" dirty="0">
                <a:solidFill>
                  <a:srgbClr val="C00000"/>
                </a:solidFill>
              </a:rPr>
              <a:t>Chemokine receptor </a:t>
            </a:r>
            <a:r>
              <a:rPr lang="en-US" sz="1600" dirty="0"/>
              <a:t>CCR7, so that they can leave peripheral tissues and migrate to secondary lymphoid organs where ligands for CCR7 are constitutively expressed. </a:t>
            </a:r>
          </a:p>
          <a:p>
            <a:pPr lvl="1">
              <a:lnSpc>
                <a:spcPct val="110000"/>
              </a:lnSpc>
              <a:spcBef>
                <a:spcPts val="600"/>
              </a:spcBef>
            </a:pPr>
            <a:r>
              <a:rPr lang="en-US" sz="1600" dirty="0">
                <a:solidFill>
                  <a:srgbClr val="C00000"/>
                </a:solidFill>
              </a:rPr>
              <a:t>Adhesion molecules </a:t>
            </a:r>
            <a:r>
              <a:rPr lang="en-US" sz="1600" dirty="0"/>
              <a:t>required for interacting with T cells</a:t>
            </a:r>
          </a:p>
          <a:p>
            <a:pPr lvl="1">
              <a:lnSpc>
                <a:spcPct val="110000"/>
              </a:lnSpc>
              <a:spcBef>
                <a:spcPts val="600"/>
              </a:spcBef>
            </a:pPr>
            <a:r>
              <a:rPr lang="en-US" sz="1600" dirty="0">
                <a:solidFill>
                  <a:srgbClr val="C00000"/>
                </a:solidFill>
              </a:rPr>
              <a:t>Cell surface MHC class II </a:t>
            </a:r>
            <a:r>
              <a:rPr lang="en-US" sz="1600" dirty="0"/>
              <a:t>molecules required for antigen presentation. </a:t>
            </a:r>
          </a:p>
          <a:p>
            <a:pPr lvl="1">
              <a:lnSpc>
                <a:spcPct val="110000"/>
              </a:lnSpc>
              <a:spcBef>
                <a:spcPts val="600"/>
              </a:spcBef>
            </a:pPr>
            <a:r>
              <a:rPr lang="en-US" sz="1600" dirty="0">
                <a:solidFill>
                  <a:srgbClr val="C00000"/>
                </a:solidFill>
              </a:rPr>
              <a:t>Co-stimulatory molecules </a:t>
            </a:r>
            <a:r>
              <a:rPr lang="en-US" sz="1600" dirty="0"/>
              <a:t>(CD80, CD86, CD40) required for activation of reactive T cells. </a:t>
            </a:r>
          </a:p>
          <a:p>
            <a:pPr>
              <a:lnSpc>
                <a:spcPct val="110000"/>
              </a:lnSpc>
              <a:spcBef>
                <a:spcPts val="600"/>
              </a:spcBef>
            </a:pPr>
            <a:r>
              <a:rPr lang="en-US" sz="1800" dirty="0"/>
              <a:t>no longer express endocytic receptors</a:t>
            </a:r>
            <a:endParaRPr lang="fr-CH" sz="1800" dirty="0"/>
          </a:p>
        </p:txBody>
      </p:sp>
      <p:pic>
        <p:nvPicPr>
          <p:cNvPr id="6" name="Image 3" descr="dia_8_9.jpg"/>
          <p:cNvPicPr>
            <a:picLocks noGrp="1" noChangeAspect="1"/>
          </p:cNvPicPr>
          <p:nvPr>
            <p:ph sz="half" idx="2"/>
          </p:nvPr>
        </p:nvPicPr>
        <p:blipFill rotWithShape="1">
          <a:blip r:embed="rId2">
            <a:extLst>
              <a:ext uri="{28A0092B-C50C-407E-A947-70E740481C1C}">
                <a14:useLocalDpi xmlns:a14="http://schemas.microsoft.com/office/drawing/2010/main" val="0"/>
              </a:ext>
            </a:extLst>
          </a:blip>
          <a:srcRect l="50455"/>
          <a:stretch/>
        </p:blipFill>
        <p:spPr>
          <a:xfrm>
            <a:off x="6156176" y="1196752"/>
            <a:ext cx="2318758" cy="5265119"/>
          </a:xfrm>
        </p:spPr>
      </p:pic>
    </p:spTree>
    <p:extLst>
      <p:ext uri="{BB962C8B-B14F-4D97-AF65-F5344CB8AC3E}">
        <p14:creationId xmlns:p14="http://schemas.microsoft.com/office/powerpoint/2010/main" val="154599149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en-US"/>
              <a:t>Antigen Recognition</a:t>
            </a:r>
            <a:endParaRPr lang="fr-CH" dirty="0"/>
          </a:p>
        </p:txBody>
      </p:sp>
      <p:pic>
        <p:nvPicPr>
          <p:cNvPr id="6" name="Image 3" descr="Dia_10.jpg"/>
          <p:cNvPicPr>
            <a:picLocks noGrp="1" noChangeAspect="1"/>
          </p:cNvPicPr>
          <p:nvPr>
            <p:ph sz="half" idx="2"/>
          </p:nvPr>
        </p:nvPicPr>
        <p:blipFill rotWithShape="1">
          <a:blip r:embed="rId2">
            <a:extLst>
              <a:ext uri="{28A0092B-C50C-407E-A947-70E740481C1C}">
                <a14:useLocalDpi xmlns:a14="http://schemas.microsoft.com/office/drawing/2010/main" val="0"/>
              </a:ext>
            </a:extLst>
          </a:blip>
          <a:srcRect b="3115"/>
          <a:stretch/>
        </p:blipFill>
        <p:spPr>
          <a:xfrm>
            <a:off x="4417538" y="3156397"/>
            <a:ext cx="4702302" cy="3701603"/>
          </a:xfrm>
        </p:spPr>
      </p:pic>
      <p:sp>
        <p:nvSpPr>
          <p:cNvPr id="3" name="Espace réservé du contenu 2"/>
          <p:cNvSpPr>
            <a:spLocks noGrp="1"/>
          </p:cNvSpPr>
          <p:nvPr>
            <p:ph sz="half" idx="1"/>
          </p:nvPr>
        </p:nvSpPr>
        <p:spPr>
          <a:xfrm>
            <a:off x="179512" y="980728"/>
            <a:ext cx="5472608" cy="4351338"/>
          </a:xfrm>
        </p:spPr>
        <p:txBody>
          <a:bodyPr>
            <a:normAutofit/>
          </a:bodyPr>
          <a:lstStyle/>
          <a:p>
            <a:pPr marL="0" indent="0">
              <a:buNone/>
            </a:pPr>
            <a:r>
              <a:rPr lang="en-US" sz="1800" b="1" dirty="0"/>
              <a:t>Two main strategies </a:t>
            </a:r>
            <a:r>
              <a:rPr lang="en-US" sz="1800" dirty="0"/>
              <a:t>have been developed by the adaptive immune system </a:t>
            </a:r>
            <a:r>
              <a:rPr lang="en-US" sz="1800" b="1" dirty="0"/>
              <a:t>to recognize antigen: </a:t>
            </a:r>
          </a:p>
          <a:p>
            <a:r>
              <a:rPr lang="en-US" sz="1800" b="1" dirty="0"/>
              <a:t>Immunoglobulins</a:t>
            </a:r>
            <a:r>
              <a:rPr lang="en-US" sz="1800" dirty="0"/>
              <a:t> (</a:t>
            </a:r>
            <a:r>
              <a:rPr lang="en-US" sz="1800" dirty="0" err="1"/>
              <a:t>Igs</a:t>
            </a:r>
            <a:r>
              <a:rPr lang="en-US" sz="1800" dirty="0"/>
              <a:t>), expressed by B lymphocytes. </a:t>
            </a:r>
          </a:p>
          <a:p>
            <a:r>
              <a:rPr lang="en-US" sz="1800" b="1" dirty="0"/>
              <a:t>T-cell receptors </a:t>
            </a:r>
            <a:r>
              <a:rPr lang="en-US" sz="1800" dirty="0"/>
              <a:t>(TCRs), expressed by T lymphocytes</a:t>
            </a:r>
          </a:p>
          <a:p>
            <a:pPr marL="0" indent="0">
              <a:buNone/>
            </a:pPr>
            <a:endParaRPr lang="en-US" sz="1800" dirty="0"/>
          </a:p>
          <a:p>
            <a:pPr marL="0" indent="0">
              <a:buNone/>
            </a:pPr>
            <a:r>
              <a:rPr lang="en-US" sz="1800" dirty="0"/>
              <a:t>Antigen recognition by B cells clearly differs from antigen recognition by T cells:</a:t>
            </a:r>
          </a:p>
          <a:p>
            <a:r>
              <a:rPr lang="en-US" sz="1800" b="1" dirty="0"/>
              <a:t>B cells </a:t>
            </a:r>
            <a:r>
              <a:rPr lang="en-US" sz="1800" dirty="0"/>
              <a:t>recognize </a:t>
            </a:r>
            <a:r>
              <a:rPr lang="en-US" sz="1800" b="1" dirty="0"/>
              <a:t>intact antigens </a:t>
            </a:r>
            <a:r>
              <a:rPr lang="en-US" sz="1800" dirty="0"/>
              <a:t>(native antigens)</a:t>
            </a:r>
          </a:p>
          <a:p>
            <a:r>
              <a:rPr lang="en-US" sz="1800" b="1" dirty="0"/>
              <a:t>T cells </a:t>
            </a:r>
            <a:r>
              <a:rPr lang="en-US" sz="1800" dirty="0"/>
              <a:t>recognize </a:t>
            </a:r>
            <a:r>
              <a:rPr lang="en-US" sz="1800" b="1" dirty="0"/>
              <a:t>antigen fragments </a:t>
            </a:r>
            <a:r>
              <a:rPr lang="en-US" sz="1800" dirty="0"/>
              <a:t>(usually peptides) exposed on the surfaces of host cells by antigen presenting molecules</a:t>
            </a:r>
          </a:p>
        </p:txBody>
      </p:sp>
    </p:spTree>
    <p:extLst>
      <p:ext uri="{BB962C8B-B14F-4D97-AF65-F5344CB8AC3E}">
        <p14:creationId xmlns:p14="http://schemas.microsoft.com/office/powerpoint/2010/main" val="104045438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en-US" dirty="0"/>
              <a:t>Antigen Recognition by B lymphocytes: TD</a:t>
            </a:r>
            <a:endParaRPr lang="fr-CH" dirty="0"/>
          </a:p>
        </p:txBody>
      </p:sp>
      <p:sp>
        <p:nvSpPr>
          <p:cNvPr id="3" name="Espace réservé du contenu 2"/>
          <p:cNvSpPr>
            <a:spLocks noGrp="1"/>
          </p:cNvSpPr>
          <p:nvPr>
            <p:ph sz="half" idx="1"/>
          </p:nvPr>
        </p:nvSpPr>
        <p:spPr>
          <a:xfrm>
            <a:off x="618067" y="1556792"/>
            <a:ext cx="3886200" cy="4351338"/>
          </a:xfrm>
        </p:spPr>
        <p:txBody>
          <a:bodyPr>
            <a:normAutofit/>
          </a:bodyPr>
          <a:lstStyle/>
          <a:p>
            <a:pPr marL="0" indent="0">
              <a:buNone/>
            </a:pPr>
            <a:r>
              <a:rPr lang="en-US" sz="2000" b="1" dirty="0"/>
              <a:t> Thymus dependent (TD) </a:t>
            </a:r>
          </a:p>
          <a:p>
            <a:pPr lvl="1"/>
            <a:r>
              <a:rPr lang="en-US" dirty="0"/>
              <a:t>TD antigens refer to antigens against which antigen-specific B cells cannot produce antibodies without the cognate help of antigen-specific CD4+ T cells</a:t>
            </a:r>
          </a:p>
          <a:p>
            <a:pPr lvl="1"/>
            <a:r>
              <a:rPr lang="en-US" dirty="0"/>
              <a:t>Most TD antigens are proteins </a:t>
            </a:r>
            <a:br>
              <a:rPr lang="en-US" dirty="0"/>
            </a:br>
            <a:endParaRPr lang="fr-CH" dirty="0"/>
          </a:p>
        </p:txBody>
      </p:sp>
      <p:pic>
        <p:nvPicPr>
          <p:cNvPr id="6" name="Picture 2"/>
          <p:cNvPicPr>
            <a:picLocks noGrp="1" noChangeAspect="1"/>
          </p:cNvPicPr>
          <p:nvPr>
            <p:ph sz="half" idx="2"/>
          </p:nvPr>
        </p:nvPicPr>
        <p:blipFill rotWithShape="1">
          <a:blip r:embed="rId2">
            <a:extLst>
              <a:ext uri="{28A0092B-C50C-407E-A947-70E740481C1C}">
                <a14:useLocalDpi xmlns:a14="http://schemas.microsoft.com/office/drawing/2010/main" val="0"/>
              </a:ext>
            </a:extLst>
          </a:blip>
          <a:srcRect l="7666" t="5092" r="3550" b="20051"/>
          <a:stretch/>
        </p:blipFill>
        <p:spPr>
          <a:xfrm>
            <a:off x="4712215" y="1556792"/>
            <a:ext cx="3886200" cy="3300896"/>
          </a:xfrm>
        </p:spPr>
      </p:pic>
      <p:sp>
        <p:nvSpPr>
          <p:cNvPr id="7" name="Rectangle 6"/>
          <p:cNvSpPr/>
          <p:nvPr/>
        </p:nvSpPr>
        <p:spPr>
          <a:xfrm>
            <a:off x="407812" y="5269203"/>
            <a:ext cx="8192910" cy="954107"/>
          </a:xfrm>
          <a:prstGeom prst="rect">
            <a:avLst/>
          </a:prstGeom>
        </p:spPr>
        <p:txBody>
          <a:bodyPr wrap="square">
            <a:spAutoFit/>
          </a:bodyPr>
          <a:lstStyle/>
          <a:p>
            <a:pPr algn="just" eaLnBrk="1" hangingPunct="1"/>
            <a:r>
              <a:rPr lang="en-US" sz="1400" dirty="0">
                <a:latin typeface="+mj-lt"/>
              </a:rPr>
              <a:t>TD-antigens generate only a weak BCR signal. To be activated by TD-antigens, B cells must receive help from activated T helper cells that are specific for the same TD-antigen. Help passes through interaction between CD40L on T cells and CD40 on B cells. For this interaction to occur, the B cell must first display fragments of the TD-antigen on its MHC II molecules so that it can be recognized by the T helper cell.</a:t>
            </a:r>
            <a:endParaRPr lang="fr-FR" sz="1400" dirty="0">
              <a:latin typeface="+mj-lt"/>
            </a:endParaRPr>
          </a:p>
        </p:txBody>
      </p:sp>
    </p:spTree>
    <p:extLst>
      <p:ext uri="{BB962C8B-B14F-4D97-AF65-F5344CB8AC3E}">
        <p14:creationId xmlns:p14="http://schemas.microsoft.com/office/powerpoint/2010/main" val="299414560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en-US"/>
              <a:t>Antigen Recognition by B lymphocytes: Tl-1</a:t>
            </a:r>
            <a:endParaRPr lang="fr-CH" dirty="0"/>
          </a:p>
        </p:txBody>
      </p:sp>
      <p:sp>
        <p:nvSpPr>
          <p:cNvPr id="3" name="Espace réservé du contenu 2"/>
          <p:cNvSpPr>
            <a:spLocks noGrp="1"/>
          </p:cNvSpPr>
          <p:nvPr>
            <p:ph sz="half" idx="1"/>
          </p:nvPr>
        </p:nvSpPr>
        <p:spPr>
          <a:xfrm>
            <a:off x="323528" y="1052736"/>
            <a:ext cx="4464496" cy="4351338"/>
          </a:xfrm>
        </p:spPr>
        <p:txBody>
          <a:bodyPr>
            <a:noAutofit/>
          </a:bodyPr>
          <a:lstStyle/>
          <a:p>
            <a:pPr marL="0" indent="0">
              <a:buNone/>
            </a:pPr>
            <a:r>
              <a:rPr lang="en-US" sz="2000" b="1" dirty="0"/>
              <a:t>Thymus independent type 1 (TI-1) (Non specific)</a:t>
            </a:r>
          </a:p>
          <a:p>
            <a:pPr lvl="1"/>
            <a:r>
              <a:rPr lang="en-US" dirty="0"/>
              <a:t>TI-1 antigens are polyclonal, non antigen specific activators of B cells that engage co-stimulatory receptors on B cells (e.g. lipopolysaccharide (LPS) from Gram-negative bacterial cell wall which binds to TLR4).</a:t>
            </a:r>
          </a:p>
          <a:p>
            <a:pPr lvl="1"/>
            <a:r>
              <a:rPr lang="en-US" dirty="0"/>
              <a:t>only generate short-lived IgM responses with no memory</a:t>
            </a:r>
          </a:p>
          <a:p>
            <a:pPr lvl="1"/>
            <a:r>
              <a:rPr lang="en-US" dirty="0"/>
              <a:t>This likely represents an evolutionarily old arm of host defense against bacteria.</a:t>
            </a:r>
            <a:endParaRPr lang="fr-CH" dirty="0"/>
          </a:p>
        </p:txBody>
      </p:sp>
      <p:pic>
        <p:nvPicPr>
          <p:cNvPr id="6" name="Picture 3"/>
          <p:cNvPicPr>
            <a:picLocks noGrp="1" noChangeAspect="1"/>
          </p:cNvPicPr>
          <p:nvPr>
            <p:ph sz="half" idx="2"/>
          </p:nvPr>
        </p:nvPicPr>
        <p:blipFill rotWithShape="1">
          <a:blip r:embed="rId2">
            <a:extLst>
              <a:ext uri="{28A0092B-C50C-407E-A947-70E740481C1C}">
                <a14:useLocalDpi xmlns:a14="http://schemas.microsoft.com/office/drawing/2010/main" val="0"/>
              </a:ext>
            </a:extLst>
          </a:blip>
          <a:srcRect l="10278" t="1840" r="4177" b="43769"/>
          <a:stretch/>
        </p:blipFill>
        <p:spPr>
          <a:xfrm>
            <a:off x="5071120" y="1071811"/>
            <a:ext cx="3597002" cy="3240360"/>
          </a:xfrm>
        </p:spPr>
      </p:pic>
      <p:sp>
        <p:nvSpPr>
          <p:cNvPr id="7" name="Rectangle 8"/>
          <p:cNvSpPr>
            <a:spLocks noChangeArrowheads="1"/>
          </p:cNvSpPr>
          <p:nvPr/>
        </p:nvSpPr>
        <p:spPr bwMode="auto">
          <a:xfrm>
            <a:off x="357461" y="5404074"/>
            <a:ext cx="8229600" cy="1384995"/>
          </a:xfrm>
          <a:prstGeom prst="rect">
            <a:avLst/>
          </a:prstGeom>
          <a:solidFill>
            <a:schemeClr val="bg1"/>
          </a:solidFill>
          <a:ln>
            <a:noFill/>
          </a:ln>
          <a:extLst>
            <a:ext uri="{91240B29-F687-4f45-9708-019B960494DF}">
              <a14:hiddenLine xmlns="" xmlns:a14="http://schemas.microsoft.com/office/drawing/2010/main" w="9525">
                <a:solidFill>
                  <a:srgbClr val="000000"/>
                </a:solidFill>
                <a:miter lim="800000"/>
                <a:headEnd/>
                <a:tailEnd/>
              </a14:hiddenLine>
            </a:ext>
          </a:extLst>
        </p:spPr>
        <p:txBody>
          <a:bodyPr wrap="square">
            <a:spAutoFit/>
          </a:bodyPr>
          <a:lstStyle/>
          <a:p>
            <a:pPr algn="just" eaLnBrk="1" hangingPunct="1"/>
            <a:r>
              <a:rPr lang="en-US" sz="1200" dirty="0">
                <a:latin typeface="+mj-lt"/>
              </a:rPr>
              <a:t>TI-1 antigens cause proliferation and differentiation of B lymphocytes without T cell stimulation and independently of their BCR specificity. TI-1 antigens activate B-cells via Toll like receptors. TI-1 antigens are classified as B-cell mitogens, because they induce numerous cell divisions. In higher concentrations, TI-1 antigens bind to BCR and TLR of various clones of B lymphocytes, which leads to production of polyclonal antibodies. But when the concentration of TI-1 is lower, it can activate only B lymphocytes with specific binding of TI-1 on their BCR, and leads to production of specific antibodies. This part of immune response may be important in some early stages of infection by extracellular pathogens, because it is rapidly activated and does not require T cell help or clonal maturation and expansion. </a:t>
            </a:r>
          </a:p>
        </p:txBody>
      </p:sp>
    </p:spTree>
    <p:extLst>
      <p:ext uri="{BB962C8B-B14F-4D97-AF65-F5344CB8AC3E}">
        <p14:creationId xmlns:p14="http://schemas.microsoft.com/office/powerpoint/2010/main" val="425129803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en-US"/>
              <a:t>Antigen Recognition by B lymphocytes: Tl-2</a:t>
            </a:r>
            <a:endParaRPr lang="fr-CH" dirty="0"/>
          </a:p>
        </p:txBody>
      </p:sp>
      <p:sp>
        <p:nvSpPr>
          <p:cNvPr id="3" name="Espace réservé du contenu 2"/>
          <p:cNvSpPr>
            <a:spLocks noGrp="1"/>
          </p:cNvSpPr>
          <p:nvPr>
            <p:ph sz="half" idx="1"/>
          </p:nvPr>
        </p:nvSpPr>
        <p:spPr>
          <a:xfrm>
            <a:off x="395536" y="1124744"/>
            <a:ext cx="4536504" cy="4351338"/>
          </a:xfrm>
        </p:spPr>
        <p:txBody>
          <a:bodyPr>
            <a:noAutofit/>
          </a:bodyPr>
          <a:lstStyle/>
          <a:p>
            <a:pPr marL="0" indent="0">
              <a:buNone/>
            </a:pPr>
            <a:r>
              <a:rPr lang="en-US" sz="2000" b="1" dirty="0"/>
              <a:t>Thymus independent type 2 (TI-2) (Non specific) </a:t>
            </a:r>
          </a:p>
          <a:p>
            <a:pPr lvl="1"/>
            <a:r>
              <a:rPr lang="en-US" dirty="0"/>
              <a:t>TI-2 antigens are molecules of high molecular weight with repetitive epitopes that cause extensive cross-linking of BCRs and stimulate B cell proliferation and differentiation without the cognate help of T lymphocytes. </a:t>
            </a:r>
          </a:p>
          <a:p>
            <a:pPr lvl="1"/>
            <a:r>
              <a:rPr lang="en-US" dirty="0"/>
              <a:t>Prototype: high molecular weight polysaccharide such as the dextran B512.</a:t>
            </a:r>
          </a:p>
          <a:p>
            <a:pPr lvl="1"/>
            <a:r>
              <a:rPr lang="en-US" dirty="0"/>
              <a:t>Only generate short-lived IgM responses with no memory</a:t>
            </a:r>
          </a:p>
          <a:p>
            <a:endParaRPr lang="fr-CH" sz="2000" dirty="0"/>
          </a:p>
        </p:txBody>
      </p:sp>
      <p:pic>
        <p:nvPicPr>
          <p:cNvPr id="6" name="Picture 1"/>
          <p:cNvPicPr>
            <a:picLocks noGrp="1" noChangeAspect="1"/>
          </p:cNvPicPr>
          <p:nvPr>
            <p:ph sz="half" idx="2"/>
          </p:nvPr>
        </p:nvPicPr>
        <p:blipFill rotWithShape="1">
          <a:blip r:embed="rId2">
            <a:extLst>
              <a:ext uri="{28A0092B-C50C-407E-A947-70E740481C1C}">
                <a14:useLocalDpi xmlns:a14="http://schemas.microsoft.com/office/drawing/2010/main" val="0"/>
              </a:ext>
            </a:extLst>
          </a:blip>
          <a:srcRect l="4044" t="2223" r="4596" b="19818"/>
          <a:stretch/>
        </p:blipFill>
        <p:spPr>
          <a:xfrm>
            <a:off x="4932040" y="1124744"/>
            <a:ext cx="3886200" cy="3340753"/>
          </a:xfrm>
        </p:spPr>
      </p:pic>
    </p:spTree>
    <p:extLst>
      <p:ext uri="{BB962C8B-B14F-4D97-AF65-F5344CB8AC3E}">
        <p14:creationId xmlns:p14="http://schemas.microsoft.com/office/powerpoint/2010/main" val="407952944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Image 4" descr="Dia_14.jpg"/>
          <p:cNvPicPr>
            <a:picLocks noGrp="1" noChangeAspect="1"/>
          </p:cNvPicPr>
          <p:nvPr>
            <p:ph sz="half" idx="2"/>
          </p:nvPr>
        </p:nvPicPr>
        <p:blipFill>
          <a:blip r:embed="rId2">
            <a:extLst>
              <a:ext uri="{28A0092B-C50C-407E-A947-70E740481C1C}">
                <a14:useLocalDpi xmlns:a14="http://schemas.microsoft.com/office/drawing/2010/main" val="0"/>
              </a:ext>
            </a:extLst>
          </a:blip>
          <a:stretch>
            <a:fillRect/>
          </a:stretch>
        </p:blipFill>
        <p:spPr>
          <a:xfrm>
            <a:off x="5227290" y="2191941"/>
            <a:ext cx="3886200" cy="3157537"/>
          </a:xfrm>
        </p:spPr>
      </p:pic>
      <p:sp>
        <p:nvSpPr>
          <p:cNvPr id="2" name="Titre 1"/>
          <p:cNvSpPr>
            <a:spLocks noGrp="1"/>
          </p:cNvSpPr>
          <p:nvPr>
            <p:ph type="title"/>
          </p:nvPr>
        </p:nvSpPr>
        <p:spPr/>
        <p:txBody>
          <a:bodyPr/>
          <a:lstStyle/>
          <a:p>
            <a:r>
              <a:rPr lang="en-US" dirty="0"/>
              <a:t>Antigen Recognition by T lymphocytes</a:t>
            </a:r>
            <a:endParaRPr lang="fr-CH" dirty="0"/>
          </a:p>
        </p:txBody>
      </p:sp>
      <p:sp>
        <p:nvSpPr>
          <p:cNvPr id="3" name="Espace réservé du contenu 2"/>
          <p:cNvSpPr>
            <a:spLocks noGrp="1"/>
          </p:cNvSpPr>
          <p:nvPr>
            <p:ph sz="half" idx="1"/>
          </p:nvPr>
        </p:nvSpPr>
        <p:spPr>
          <a:xfrm>
            <a:off x="107504" y="1032048"/>
            <a:ext cx="5328592" cy="4351338"/>
          </a:xfrm>
        </p:spPr>
        <p:txBody>
          <a:bodyPr>
            <a:noAutofit/>
          </a:bodyPr>
          <a:lstStyle/>
          <a:p>
            <a:pPr marL="0" indent="0">
              <a:buNone/>
            </a:pPr>
            <a:r>
              <a:rPr lang="en-US" sz="1800" b="1" dirty="0"/>
              <a:t>TCR-MHC interaction</a:t>
            </a:r>
          </a:p>
          <a:p>
            <a:r>
              <a:rPr lang="en-US" sz="1800" dirty="0"/>
              <a:t>T cells detect antigens via T-cell receptors (TCRs) that recognize antigen when presented as short fragments bound to antigen-presenting molecules (MHC) on the surface of antigen-presenting cells (APCs)  </a:t>
            </a:r>
          </a:p>
          <a:p>
            <a:pPr marL="0" indent="0">
              <a:buNone/>
            </a:pPr>
            <a:r>
              <a:rPr lang="en-US" sz="1800" b="1" dirty="0"/>
              <a:t>Peptide recognition</a:t>
            </a:r>
          </a:p>
          <a:p>
            <a:r>
              <a:rPr lang="en-US" sz="1800" dirty="0"/>
              <a:t>T cells exist as two main populations with distinct antigen recognition strategies: </a:t>
            </a:r>
          </a:p>
          <a:p>
            <a:pPr lvl="1"/>
            <a:r>
              <a:rPr lang="en-US" sz="1600" dirty="0"/>
              <a:t>T cells bearing ab TCRs recognize peptides of protein antigens in association with MHC molecules </a:t>
            </a:r>
          </a:p>
          <a:p>
            <a:pPr lvl="2">
              <a:buFont typeface="Courier New" panose="02070309020205020404" pitchFamily="49" charset="0"/>
              <a:buChar char="o"/>
            </a:pPr>
            <a:r>
              <a:rPr lang="en-US" sz="1600" dirty="0"/>
              <a:t>CD4+ T helper cells recognize peptides of 10-20 amino acids presented by MHC class II molecules </a:t>
            </a:r>
          </a:p>
          <a:p>
            <a:pPr lvl="2">
              <a:buFont typeface="Courier New" panose="02070309020205020404" pitchFamily="49" charset="0"/>
              <a:buChar char="o"/>
            </a:pPr>
            <a:r>
              <a:rPr lang="en-US" sz="1600" dirty="0"/>
              <a:t>CD8+ T cells recognize peptides of 8 to10 amino acids presented by MHC class I molecules.</a:t>
            </a:r>
          </a:p>
          <a:p>
            <a:pPr lvl="1"/>
            <a:r>
              <a:rPr lang="en-US" sz="1600" dirty="0"/>
              <a:t>T cells bearing </a:t>
            </a:r>
            <a:r>
              <a:rPr lang="en-US" sz="1600" dirty="0" err="1"/>
              <a:t>gd</a:t>
            </a:r>
            <a:r>
              <a:rPr lang="en-US" sz="1600" dirty="0"/>
              <a:t> TCRs recognize small phosphorylated molecules and </a:t>
            </a:r>
            <a:r>
              <a:rPr lang="en-US" sz="1600" dirty="0" err="1"/>
              <a:t>lipidic</a:t>
            </a:r>
            <a:r>
              <a:rPr lang="en-US" sz="1600" dirty="0"/>
              <a:t> bacterial antigens bound to evolutionarily conserved and nonpolymorphic class I-like antigen-presenting molecules known as CD1 molecules* </a:t>
            </a:r>
            <a:endParaRPr lang="fr-CH" sz="1600" dirty="0"/>
          </a:p>
        </p:txBody>
      </p:sp>
    </p:spTree>
    <p:extLst>
      <p:ext uri="{BB962C8B-B14F-4D97-AF65-F5344CB8AC3E}">
        <p14:creationId xmlns:p14="http://schemas.microsoft.com/office/powerpoint/2010/main" val="179672896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en-US"/>
              <a:t>Antigen Recognition by T lymphocytes</a:t>
            </a:r>
            <a:endParaRPr lang="fr-CH" dirty="0"/>
          </a:p>
        </p:txBody>
      </p:sp>
      <p:pic>
        <p:nvPicPr>
          <p:cNvPr id="8" name="Image 2" descr="Dia_15_a.jpg"/>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485428" y="1408394"/>
            <a:ext cx="3886200" cy="3157537"/>
          </a:xfrm>
        </p:spPr>
      </p:pic>
      <p:pic>
        <p:nvPicPr>
          <p:cNvPr id="9" name="Image 2" descr="Dia_15_b.jpg"/>
          <p:cNvPicPr>
            <a:picLocks noGrp="1" noChangeAspect="1"/>
          </p:cNvPicPr>
          <p:nvPr>
            <p:ph sz="half" idx="2"/>
          </p:nvPr>
        </p:nvPicPr>
        <p:blipFill>
          <a:blip r:embed="rId3">
            <a:extLst>
              <a:ext uri="{28A0092B-C50C-407E-A947-70E740481C1C}">
                <a14:useLocalDpi xmlns:a14="http://schemas.microsoft.com/office/drawing/2010/main" val="0"/>
              </a:ext>
            </a:extLst>
          </a:blip>
          <a:stretch>
            <a:fillRect/>
          </a:stretch>
        </p:blipFill>
        <p:spPr>
          <a:xfrm>
            <a:off x="4572000" y="1256583"/>
            <a:ext cx="3886200" cy="3157537"/>
          </a:xfrm>
        </p:spPr>
      </p:pic>
      <p:sp>
        <p:nvSpPr>
          <p:cNvPr id="3" name="Espace réservé du texte 2"/>
          <p:cNvSpPr>
            <a:spLocks noGrp="1"/>
          </p:cNvSpPr>
          <p:nvPr>
            <p:ph type="body" idx="4294967295"/>
          </p:nvPr>
        </p:nvSpPr>
        <p:spPr>
          <a:xfrm>
            <a:off x="408522" y="814539"/>
            <a:ext cx="3963106" cy="442044"/>
          </a:xfrm>
          <a:solidFill>
            <a:schemeClr val="bg1">
              <a:lumMod val="95000"/>
            </a:schemeClr>
          </a:solidFill>
        </p:spPr>
        <p:txBody>
          <a:bodyPr/>
          <a:lstStyle/>
          <a:p>
            <a:pPr marL="0" indent="0" algn="ctr">
              <a:buNone/>
            </a:pPr>
            <a:r>
              <a:rPr lang="en-US" dirty="0"/>
              <a:t>Naive T Cells</a:t>
            </a:r>
          </a:p>
        </p:txBody>
      </p:sp>
      <p:sp>
        <p:nvSpPr>
          <p:cNvPr id="5" name="Espace réservé du texte 4"/>
          <p:cNvSpPr>
            <a:spLocks noGrp="1"/>
          </p:cNvSpPr>
          <p:nvPr>
            <p:ph type="body" sz="quarter" idx="4294967295"/>
          </p:nvPr>
        </p:nvSpPr>
        <p:spPr>
          <a:xfrm>
            <a:off x="4596701" y="814539"/>
            <a:ext cx="4041421" cy="442044"/>
          </a:xfrm>
          <a:solidFill>
            <a:schemeClr val="bg1">
              <a:lumMod val="95000"/>
            </a:schemeClr>
          </a:solidFill>
        </p:spPr>
        <p:txBody>
          <a:bodyPr/>
          <a:lstStyle/>
          <a:p>
            <a:pPr marL="0" indent="0" algn="ctr">
              <a:buNone/>
            </a:pPr>
            <a:r>
              <a:rPr lang="en-US" dirty="0"/>
              <a:t>Memory T Cells</a:t>
            </a:r>
          </a:p>
        </p:txBody>
      </p:sp>
      <p:sp>
        <p:nvSpPr>
          <p:cNvPr id="10" name="Text Box 18"/>
          <p:cNvSpPr txBox="1">
            <a:spLocks noChangeArrowheads="1"/>
          </p:cNvSpPr>
          <p:nvPr/>
        </p:nvSpPr>
        <p:spPr bwMode="auto">
          <a:xfrm>
            <a:off x="408522" y="4653136"/>
            <a:ext cx="4040012" cy="203132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a:spAutoFit/>
          </a:bodyPr>
          <a:lstStyle>
            <a:lvl1pPr>
              <a:defRPr sz="1600">
                <a:solidFill>
                  <a:schemeClr val="tx1"/>
                </a:solidFill>
                <a:latin typeface="Arial" charset="0"/>
                <a:ea typeface="MS PGothic" charset="0"/>
                <a:cs typeface="MS PGothic" charset="0"/>
              </a:defRPr>
            </a:lvl1pPr>
            <a:lvl2pPr marL="742950" indent="-285750">
              <a:defRPr sz="1600">
                <a:solidFill>
                  <a:schemeClr val="tx1"/>
                </a:solidFill>
                <a:latin typeface="Arial" charset="0"/>
                <a:ea typeface="MS PGothic" charset="0"/>
                <a:cs typeface="MS PGothic" charset="0"/>
              </a:defRPr>
            </a:lvl2pPr>
            <a:lvl3pPr marL="1143000" indent="-228600">
              <a:defRPr sz="1600">
                <a:solidFill>
                  <a:schemeClr val="tx1"/>
                </a:solidFill>
                <a:latin typeface="Arial" charset="0"/>
                <a:ea typeface="MS PGothic" charset="0"/>
                <a:cs typeface="MS PGothic" charset="0"/>
              </a:defRPr>
            </a:lvl3pPr>
            <a:lvl4pPr marL="1600200" indent="-228600">
              <a:defRPr sz="1600">
                <a:solidFill>
                  <a:schemeClr val="tx1"/>
                </a:solidFill>
                <a:latin typeface="Arial" charset="0"/>
                <a:ea typeface="MS PGothic" charset="0"/>
                <a:cs typeface="MS PGothic" charset="0"/>
              </a:defRPr>
            </a:lvl4pPr>
            <a:lvl5pPr marL="2057400" indent="-228600">
              <a:defRPr sz="1600">
                <a:solidFill>
                  <a:schemeClr val="tx1"/>
                </a:solidFill>
                <a:latin typeface="Arial" charset="0"/>
                <a:ea typeface="MS PGothic" charset="0"/>
                <a:cs typeface="MS PGothic" charset="0"/>
              </a:defRPr>
            </a:lvl5pPr>
            <a:lvl6pPr marL="2514600" indent="-228600" eaLnBrk="0" fontAlgn="base" hangingPunct="0">
              <a:spcBef>
                <a:spcPct val="0"/>
              </a:spcBef>
              <a:spcAft>
                <a:spcPct val="0"/>
              </a:spcAft>
              <a:defRPr sz="1600">
                <a:solidFill>
                  <a:schemeClr val="tx1"/>
                </a:solidFill>
                <a:latin typeface="Arial" charset="0"/>
                <a:ea typeface="MS PGothic" charset="0"/>
                <a:cs typeface="MS PGothic" charset="0"/>
              </a:defRPr>
            </a:lvl6pPr>
            <a:lvl7pPr marL="2971800" indent="-228600" eaLnBrk="0" fontAlgn="base" hangingPunct="0">
              <a:spcBef>
                <a:spcPct val="0"/>
              </a:spcBef>
              <a:spcAft>
                <a:spcPct val="0"/>
              </a:spcAft>
              <a:defRPr sz="1600">
                <a:solidFill>
                  <a:schemeClr val="tx1"/>
                </a:solidFill>
                <a:latin typeface="Arial" charset="0"/>
                <a:ea typeface="MS PGothic" charset="0"/>
                <a:cs typeface="MS PGothic" charset="0"/>
              </a:defRPr>
            </a:lvl7pPr>
            <a:lvl8pPr marL="3429000" indent="-228600" eaLnBrk="0" fontAlgn="base" hangingPunct="0">
              <a:spcBef>
                <a:spcPct val="0"/>
              </a:spcBef>
              <a:spcAft>
                <a:spcPct val="0"/>
              </a:spcAft>
              <a:defRPr sz="1600">
                <a:solidFill>
                  <a:schemeClr val="tx1"/>
                </a:solidFill>
                <a:latin typeface="Arial" charset="0"/>
                <a:ea typeface="MS PGothic" charset="0"/>
                <a:cs typeface="MS PGothic" charset="0"/>
              </a:defRPr>
            </a:lvl8pPr>
            <a:lvl9pPr marL="3886200" indent="-228600" eaLnBrk="0" fontAlgn="base" hangingPunct="0">
              <a:spcBef>
                <a:spcPct val="0"/>
              </a:spcBef>
              <a:spcAft>
                <a:spcPct val="0"/>
              </a:spcAft>
              <a:defRPr sz="1600">
                <a:solidFill>
                  <a:schemeClr val="tx1"/>
                </a:solidFill>
                <a:latin typeface="Arial" charset="0"/>
                <a:ea typeface="MS PGothic" charset="0"/>
                <a:cs typeface="MS PGothic" charset="0"/>
              </a:defRPr>
            </a:lvl9pPr>
          </a:lstStyle>
          <a:p>
            <a:pPr algn="just" eaLnBrk="1" hangingPunct="1"/>
            <a:r>
              <a:rPr lang="en-US" sz="1400" dirty="0">
                <a:latin typeface="+mj-lt"/>
              </a:rPr>
              <a:t>For a naive T cell to be activated it must integrate two signals:  a signal 1 generated by interactions between TCR on the T cell and MHC-peptide complexes on a professional APC and a signal 2 generated by the </a:t>
            </a:r>
            <a:r>
              <a:rPr lang="en-US" sz="1400" dirty="0">
                <a:solidFill>
                  <a:srgbClr val="000000"/>
                </a:solidFill>
                <a:latin typeface="+mj-lt"/>
              </a:rPr>
              <a:t>binding of CD28 on the T cell to the co-stimulatory molecules CD80/86 induced </a:t>
            </a:r>
            <a:r>
              <a:rPr lang="en-US" sz="1400" dirty="0">
                <a:latin typeface="+mj-lt"/>
              </a:rPr>
              <a:t>on professional APCs in response to danger signals. Dendritic cells are the only professional APCs able to activate naive T cells in vivo.</a:t>
            </a:r>
            <a:endParaRPr lang="fr-FR" sz="1400" dirty="0">
              <a:latin typeface="+mj-lt"/>
            </a:endParaRPr>
          </a:p>
        </p:txBody>
      </p:sp>
      <p:sp>
        <p:nvSpPr>
          <p:cNvPr id="11" name="Rectangle 19"/>
          <p:cNvSpPr>
            <a:spLocks noChangeArrowheads="1"/>
          </p:cNvSpPr>
          <p:nvPr/>
        </p:nvSpPr>
        <p:spPr bwMode="auto">
          <a:xfrm>
            <a:off x="4596700" y="4653135"/>
            <a:ext cx="4041422" cy="954107"/>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a:spAutoFit/>
          </a:bodyPr>
          <a:lstStyle/>
          <a:p>
            <a:pPr algn="just" eaLnBrk="1" hangingPunct="1"/>
            <a:r>
              <a:rPr lang="en-US" sz="1400" dirty="0">
                <a:latin typeface="+mj-lt"/>
              </a:rPr>
              <a:t>Memory T cells are less dependent on co-stimulation than naive T cells for activation so they can be activated by all professional APCs in the absence of high co-stimulation conditions.</a:t>
            </a:r>
            <a:endParaRPr lang="fr-FR" sz="1400" dirty="0">
              <a:latin typeface="+mj-lt"/>
            </a:endParaRPr>
          </a:p>
        </p:txBody>
      </p:sp>
    </p:spTree>
    <p:extLst>
      <p:ext uri="{BB962C8B-B14F-4D97-AF65-F5344CB8AC3E}">
        <p14:creationId xmlns:p14="http://schemas.microsoft.com/office/powerpoint/2010/main" val="2103527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solidFill>
            <a:srgbClr val="0070C0"/>
          </a:solidFill>
        </p:spPr>
        <p:txBody>
          <a:bodyPr/>
          <a:lstStyle/>
          <a:p>
            <a:r>
              <a:rPr lang="en-US">
                <a:solidFill>
                  <a:schemeClr val="bg1"/>
                </a:solidFill>
              </a:rPr>
              <a:t>Conclusions | Antigen presentation</a:t>
            </a:r>
            <a:endParaRPr lang="fr-CH" dirty="0">
              <a:solidFill>
                <a:schemeClr val="bg1"/>
              </a:solidFill>
            </a:endParaRPr>
          </a:p>
        </p:txBody>
      </p:sp>
      <p:sp>
        <p:nvSpPr>
          <p:cNvPr id="3" name="Espace réservé du contenu 2"/>
          <p:cNvSpPr>
            <a:spLocks noGrp="1"/>
          </p:cNvSpPr>
          <p:nvPr>
            <p:ph idx="1"/>
          </p:nvPr>
        </p:nvSpPr>
        <p:spPr>
          <a:xfrm>
            <a:off x="204597" y="1196752"/>
            <a:ext cx="8734806" cy="5365216"/>
          </a:xfrm>
        </p:spPr>
        <p:txBody>
          <a:bodyPr>
            <a:normAutofit/>
          </a:bodyPr>
          <a:lstStyle/>
          <a:p>
            <a:r>
              <a:rPr lang="en-US" sz="1800" dirty="0"/>
              <a:t>Dendritic cells form a heterogeneous class of cells that initiate T cell responses by capturing and presenting antigens to T cells.</a:t>
            </a:r>
          </a:p>
          <a:p>
            <a:r>
              <a:rPr lang="en-US" sz="1800" dirty="0"/>
              <a:t>Antigen recognition by B cells differs significantly from antigen recognition by T cells.</a:t>
            </a:r>
          </a:p>
          <a:p>
            <a:r>
              <a:rPr lang="en-US" sz="1800" dirty="0"/>
              <a:t>T cells recognize antigen fragments (usually peptides) exposed on the surface of host cells by antigen presenting molecules (MHC).</a:t>
            </a:r>
          </a:p>
          <a:p>
            <a:r>
              <a:rPr lang="en-US" sz="1800" dirty="0"/>
              <a:t>B cells can recognize intact antigens with their BCRs.</a:t>
            </a:r>
          </a:p>
          <a:p>
            <a:r>
              <a:rPr lang="en-US" sz="1800" dirty="0"/>
              <a:t>Two modes of B cell activation:</a:t>
            </a:r>
          </a:p>
          <a:p>
            <a:pPr lvl="1"/>
            <a:r>
              <a:rPr lang="en-US" sz="1800" dirty="0"/>
              <a:t>Thymus Dependent antigens refer to antigens against which B cells cannot produce antibodies without the cognate help of CD4+ T cells. Most TD antigens are proteins.</a:t>
            </a:r>
          </a:p>
          <a:p>
            <a:pPr lvl="1"/>
            <a:r>
              <a:rPr lang="en-US" sz="1800" dirty="0"/>
              <a:t>Thymus Independent antigens refer to antigens against which B cells do not need the help of CD4+ T cells. Most TD antigens are either antigens that also engage co-stimulatory receptors on B cells (TI-1) or are molecules with repetitive epitopes engaging several BCRs (TI-2). TI-2 only generates short-lived IgM responses with no memory.</a:t>
            </a:r>
          </a:p>
        </p:txBody>
      </p:sp>
    </p:spTree>
    <p:extLst>
      <p:ext uri="{BB962C8B-B14F-4D97-AF65-F5344CB8AC3E}">
        <p14:creationId xmlns:p14="http://schemas.microsoft.com/office/powerpoint/2010/main" val="366030400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en-US"/>
              <a:t>D. Antigen Presentation</a:t>
            </a:r>
            <a:endParaRPr lang="fr-CH" dirty="0"/>
          </a:p>
        </p:txBody>
      </p:sp>
      <p:pic>
        <p:nvPicPr>
          <p:cNvPr id="6" name="Image 4" descr="Dia_16.jpg"/>
          <p:cNvPicPr>
            <a:picLocks noGrp="1" noChangeAspect="1"/>
          </p:cNvPicPr>
          <p:nvPr>
            <p:ph sz="half" idx="2"/>
          </p:nvPr>
        </p:nvPicPr>
        <p:blipFill rotWithShape="1">
          <a:blip r:embed="rId2">
            <a:extLst>
              <a:ext uri="{28A0092B-C50C-407E-A947-70E740481C1C}">
                <a14:useLocalDpi xmlns:a14="http://schemas.microsoft.com/office/drawing/2010/main" val="0"/>
              </a:ext>
            </a:extLst>
          </a:blip>
          <a:srcRect l="5761" r="6535"/>
          <a:stretch/>
        </p:blipFill>
        <p:spPr>
          <a:xfrm>
            <a:off x="4427984" y="1340768"/>
            <a:ext cx="4536504" cy="4202682"/>
          </a:xfrm>
        </p:spPr>
      </p:pic>
      <p:sp>
        <p:nvSpPr>
          <p:cNvPr id="3" name="Espace réservé du contenu 2"/>
          <p:cNvSpPr>
            <a:spLocks noGrp="1"/>
          </p:cNvSpPr>
          <p:nvPr>
            <p:ph sz="half" idx="1"/>
          </p:nvPr>
        </p:nvSpPr>
        <p:spPr>
          <a:xfrm>
            <a:off x="107504" y="1556792"/>
            <a:ext cx="5663032" cy="5071418"/>
          </a:xfrm>
        </p:spPr>
        <p:txBody>
          <a:bodyPr>
            <a:normAutofit/>
          </a:bodyPr>
          <a:lstStyle/>
          <a:p>
            <a:pPr marL="0" indent="0">
              <a:buNone/>
            </a:pPr>
            <a:r>
              <a:rPr lang="en-US" sz="1800" b="1" dirty="0"/>
              <a:t>What is antigen presentation?</a:t>
            </a:r>
          </a:p>
          <a:p>
            <a:pPr marL="0" indent="0">
              <a:buNone/>
            </a:pPr>
            <a:r>
              <a:rPr lang="en-US" sz="1800" dirty="0"/>
              <a:t>Antigen presentation is the process by which cells display antigen in the form of short fragments bound to antigen-presenting molecules on their cell surface for recognition by T lymphocytes.</a:t>
            </a:r>
          </a:p>
          <a:p>
            <a:pPr marL="0" indent="0">
              <a:buNone/>
            </a:pPr>
            <a:r>
              <a:rPr lang="en-US" sz="1800" b="1" dirty="0"/>
              <a:t>Antigen presentation involves two steps: </a:t>
            </a:r>
          </a:p>
          <a:p>
            <a:r>
              <a:rPr lang="en-US" sz="1800" dirty="0">
                <a:solidFill>
                  <a:srgbClr val="CC0000"/>
                </a:solidFill>
              </a:rPr>
              <a:t>antigen processing: </a:t>
            </a:r>
            <a:r>
              <a:rPr lang="en-US" sz="1800" dirty="0"/>
              <a:t>intracellular degradation of antigens</a:t>
            </a:r>
          </a:p>
          <a:p>
            <a:r>
              <a:rPr lang="en-US" sz="1800" dirty="0">
                <a:solidFill>
                  <a:srgbClr val="CC0000"/>
                </a:solidFill>
              </a:rPr>
              <a:t>intracellular loading </a:t>
            </a:r>
            <a:r>
              <a:rPr lang="en-US" sz="1800" dirty="0"/>
              <a:t>of resulting antigen fragments onto intracellular MHC molecules followed by the transport and display of these complexes to the cell surface</a:t>
            </a:r>
          </a:p>
          <a:p>
            <a:pPr marL="457200" lvl="1" indent="0">
              <a:buNone/>
            </a:pPr>
            <a:endParaRPr lang="fr-CH" sz="1600" dirty="0"/>
          </a:p>
        </p:txBody>
      </p:sp>
    </p:spTree>
    <p:extLst>
      <p:ext uri="{BB962C8B-B14F-4D97-AF65-F5344CB8AC3E}">
        <p14:creationId xmlns:p14="http://schemas.microsoft.com/office/powerpoint/2010/main" val="19090276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Antigen Presentation: MHC molecules</a:t>
            </a:r>
            <a:endParaRPr lang="en-GB" dirty="0"/>
          </a:p>
        </p:txBody>
      </p:sp>
      <p:pic>
        <p:nvPicPr>
          <p:cNvPr id="4" name="Image 1" descr="Dia_17.jpg"/>
          <p:cNvPicPr>
            <a:picLocks noChangeAspect="1"/>
          </p:cNvPicPr>
          <p:nvPr/>
        </p:nvPicPr>
        <p:blipFill rotWithShape="1">
          <a:blip r:embed="rId2">
            <a:extLst>
              <a:ext uri="{28A0092B-C50C-407E-A947-70E740481C1C}">
                <a14:useLocalDpi xmlns:a14="http://schemas.microsoft.com/office/drawing/2010/main" val="0"/>
              </a:ext>
            </a:extLst>
          </a:blip>
          <a:srcRect t="5398" b="-6389"/>
          <a:stretch/>
        </p:blipFill>
        <p:spPr>
          <a:xfrm>
            <a:off x="238335" y="3429000"/>
            <a:ext cx="8734425" cy="3528441"/>
          </a:xfrm>
          <a:prstGeom prst="rect">
            <a:avLst/>
          </a:prstGeom>
        </p:spPr>
      </p:pic>
      <p:graphicFrame>
        <p:nvGraphicFramePr>
          <p:cNvPr id="8" name="Content Placeholder 7">
            <a:extLst>
              <a:ext uri="{FF2B5EF4-FFF2-40B4-BE49-F238E27FC236}">
                <a16:creationId xmlns:a16="http://schemas.microsoft.com/office/drawing/2014/main" id="{6B0EF061-1266-4807-9986-8605E7B29EAA}"/>
              </a:ext>
            </a:extLst>
          </p:cNvPr>
          <p:cNvGraphicFramePr>
            <a:graphicFrameLocks noGrp="1"/>
          </p:cNvGraphicFramePr>
          <p:nvPr>
            <p:ph idx="1"/>
            <p:extLst>
              <p:ext uri="{D42A27DB-BD31-4B8C-83A1-F6EECF244321}">
                <p14:modId xmlns:p14="http://schemas.microsoft.com/office/powerpoint/2010/main" val="2582421751"/>
              </p:ext>
            </p:extLst>
          </p:nvPr>
        </p:nvGraphicFramePr>
        <p:xfrm>
          <a:off x="238335" y="1137920"/>
          <a:ext cx="8739397" cy="2291080"/>
        </p:xfrm>
        <a:graphic>
          <a:graphicData uri="http://schemas.openxmlformats.org/drawingml/2006/table">
            <a:tbl>
              <a:tblPr firstRow="1" bandRow="1">
                <a:tableStyleId>{C083E6E3-FA7D-4D7B-A595-EF9225AFEA82}</a:tableStyleId>
              </a:tblPr>
              <a:tblGrid>
                <a:gridCol w="1119151">
                  <a:extLst>
                    <a:ext uri="{9D8B030D-6E8A-4147-A177-3AD203B41FA5}">
                      <a16:colId xmlns:a16="http://schemas.microsoft.com/office/drawing/2014/main" val="3071660107"/>
                    </a:ext>
                  </a:extLst>
                </a:gridCol>
                <a:gridCol w="1663423">
                  <a:extLst>
                    <a:ext uri="{9D8B030D-6E8A-4147-A177-3AD203B41FA5}">
                      <a16:colId xmlns:a16="http://schemas.microsoft.com/office/drawing/2014/main" val="7111205"/>
                    </a:ext>
                  </a:extLst>
                </a:gridCol>
                <a:gridCol w="1943877">
                  <a:extLst>
                    <a:ext uri="{9D8B030D-6E8A-4147-A177-3AD203B41FA5}">
                      <a16:colId xmlns:a16="http://schemas.microsoft.com/office/drawing/2014/main" val="853854277"/>
                    </a:ext>
                  </a:extLst>
                </a:gridCol>
                <a:gridCol w="4012946">
                  <a:extLst>
                    <a:ext uri="{9D8B030D-6E8A-4147-A177-3AD203B41FA5}">
                      <a16:colId xmlns:a16="http://schemas.microsoft.com/office/drawing/2014/main" val="3620493677"/>
                    </a:ext>
                  </a:extLst>
                </a:gridCol>
              </a:tblGrid>
              <a:tr h="370840">
                <a:tc>
                  <a:txBody>
                    <a:bodyPr/>
                    <a:lstStyle/>
                    <a:p>
                      <a:r>
                        <a:rPr lang="fr-CH" dirty="0" err="1"/>
                        <a:t>Molecule</a:t>
                      </a:r>
                      <a:endParaRPr lang="fr-CH" dirty="0"/>
                    </a:p>
                  </a:txBody>
                  <a:tcPr/>
                </a:tc>
                <a:tc>
                  <a:txBody>
                    <a:bodyPr/>
                    <a:lstStyle/>
                    <a:p>
                      <a:r>
                        <a:rPr lang="fr-CH" dirty="0"/>
                        <a:t>Type of </a:t>
                      </a:r>
                      <a:r>
                        <a:rPr lang="fr-CH" dirty="0" err="1"/>
                        <a:t>antigen</a:t>
                      </a:r>
                      <a:endParaRPr lang="fr-CH" dirty="0"/>
                    </a:p>
                  </a:txBody>
                  <a:tcPr/>
                </a:tc>
                <a:tc>
                  <a:txBody>
                    <a:bodyPr/>
                    <a:lstStyle/>
                    <a:p>
                      <a:r>
                        <a:rPr lang="fr-CH" dirty="0" err="1"/>
                        <a:t>Expressed</a:t>
                      </a:r>
                      <a:r>
                        <a:rPr lang="fr-CH" dirty="0"/>
                        <a:t> on</a:t>
                      </a:r>
                    </a:p>
                  </a:txBody>
                  <a:tcPr/>
                </a:tc>
                <a:tc>
                  <a:txBody>
                    <a:bodyPr/>
                    <a:lstStyle/>
                    <a:p>
                      <a:r>
                        <a:rPr lang="fr-CH" dirty="0" err="1"/>
                        <a:t>Function</a:t>
                      </a:r>
                      <a:endParaRPr lang="fr-CH" dirty="0"/>
                    </a:p>
                  </a:txBody>
                  <a:tcPr/>
                </a:tc>
                <a:extLst>
                  <a:ext uri="{0D108BD9-81ED-4DB2-BD59-A6C34878D82A}">
                    <a16:rowId xmlns:a16="http://schemas.microsoft.com/office/drawing/2014/main" val="883973978"/>
                  </a:ext>
                </a:extLst>
              </a:tr>
              <a:tr h="370840">
                <a:tc>
                  <a:txBody>
                    <a:bodyPr/>
                    <a:lstStyle/>
                    <a:p>
                      <a:r>
                        <a:rPr lang="fr-CH" dirty="0"/>
                        <a:t>MHC class I</a:t>
                      </a:r>
                      <a:endParaRPr lang="fr-CH" b="1" dirty="0"/>
                    </a:p>
                  </a:txBody>
                  <a:tcPr/>
                </a:tc>
                <a:tc>
                  <a:txBody>
                    <a:bodyPr/>
                    <a:lstStyle/>
                    <a:p>
                      <a:r>
                        <a:rPr lang="fr-CH" dirty="0" err="1"/>
                        <a:t>protein</a:t>
                      </a:r>
                      <a:endParaRPr lang="fr-CH" dirty="0"/>
                    </a:p>
                  </a:txBody>
                  <a:tcPr/>
                </a:tc>
                <a:tc>
                  <a:txBody>
                    <a:bodyPr/>
                    <a:lstStyle/>
                    <a:p>
                      <a:r>
                        <a:rPr lang="fr-CH" dirty="0" err="1"/>
                        <a:t>Almost</a:t>
                      </a:r>
                      <a:r>
                        <a:rPr lang="fr-CH" dirty="0"/>
                        <a:t> all </a:t>
                      </a:r>
                      <a:r>
                        <a:rPr lang="fr-CH" dirty="0" err="1"/>
                        <a:t>cells</a:t>
                      </a:r>
                      <a:endParaRPr lang="fr-CH" dirty="0"/>
                    </a:p>
                  </a:txBody>
                  <a:tcPr/>
                </a:tc>
                <a:tc>
                  <a:txBody>
                    <a:bodyPr/>
                    <a:lstStyle/>
                    <a:p>
                      <a:r>
                        <a:rPr lang="en-GB" dirty="0"/>
                        <a:t>present peptides to MHC-class I restricted CD8+ T cells</a:t>
                      </a:r>
                    </a:p>
                  </a:txBody>
                  <a:tcPr/>
                </a:tc>
                <a:extLst>
                  <a:ext uri="{0D108BD9-81ED-4DB2-BD59-A6C34878D82A}">
                    <a16:rowId xmlns:a16="http://schemas.microsoft.com/office/drawing/2014/main" val="1942766661"/>
                  </a:ext>
                </a:extLst>
              </a:tr>
              <a:tr h="370840">
                <a:tc>
                  <a:txBody>
                    <a:bodyPr/>
                    <a:lstStyle/>
                    <a:p>
                      <a:r>
                        <a:rPr lang="fr-CH" dirty="0"/>
                        <a:t>MHC class II</a:t>
                      </a:r>
                      <a:endParaRPr lang="fr-CH" b="1" dirty="0"/>
                    </a:p>
                  </a:txBody>
                  <a:tcPr/>
                </a:tc>
                <a:tc>
                  <a:txBody>
                    <a:bodyPr/>
                    <a:lstStyle/>
                    <a:p>
                      <a:r>
                        <a:rPr lang="fr-CH" dirty="0" err="1"/>
                        <a:t>protein</a:t>
                      </a:r>
                      <a:endParaRPr lang="fr-CH" dirty="0"/>
                    </a:p>
                  </a:txBody>
                  <a:tcPr/>
                </a:tc>
                <a:tc>
                  <a:txBody>
                    <a:bodyPr/>
                    <a:lstStyle/>
                    <a:p>
                      <a:r>
                        <a:rPr lang="fr-CH" dirty="0" err="1"/>
                        <a:t>DCs</a:t>
                      </a:r>
                      <a:r>
                        <a:rPr lang="fr-CH" dirty="0"/>
                        <a:t>, B </a:t>
                      </a:r>
                      <a:r>
                        <a:rPr lang="fr-CH" dirty="0" err="1"/>
                        <a:t>cells</a:t>
                      </a:r>
                      <a:r>
                        <a:rPr lang="fr-CH" dirty="0"/>
                        <a:t>, macrophages</a:t>
                      </a:r>
                    </a:p>
                  </a:txBody>
                  <a:tcPr/>
                </a:tc>
                <a:tc>
                  <a:txBody>
                    <a:bodyPr/>
                    <a:lstStyle/>
                    <a:p>
                      <a:r>
                        <a:rPr lang="en-GB" dirty="0"/>
                        <a:t>present peptides to MHC-class II restricted CD4+ T cells</a:t>
                      </a:r>
                    </a:p>
                  </a:txBody>
                  <a:tcPr/>
                </a:tc>
                <a:extLst>
                  <a:ext uri="{0D108BD9-81ED-4DB2-BD59-A6C34878D82A}">
                    <a16:rowId xmlns:a16="http://schemas.microsoft.com/office/drawing/2014/main" val="2149711263"/>
                  </a:ext>
                </a:extLst>
              </a:tr>
              <a:tr h="370840">
                <a:tc>
                  <a:txBody>
                    <a:bodyPr/>
                    <a:lstStyle/>
                    <a:p>
                      <a:r>
                        <a:rPr lang="fr-CH" dirty="0"/>
                        <a:t>CD1</a:t>
                      </a:r>
                      <a:endParaRPr lang="fr-CH" b="1" dirty="0"/>
                    </a:p>
                  </a:txBody>
                  <a:tcPr/>
                </a:tc>
                <a:tc>
                  <a:txBody>
                    <a:bodyPr/>
                    <a:lstStyle/>
                    <a:p>
                      <a:r>
                        <a:rPr lang="fr-CH" dirty="0" err="1"/>
                        <a:t>Lipid</a:t>
                      </a:r>
                      <a:r>
                        <a:rPr lang="fr-CH" dirty="0"/>
                        <a:t> and </a:t>
                      </a:r>
                      <a:r>
                        <a:rPr lang="fr-CH" dirty="0" err="1"/>
                        <a:t>glycolipid</a:t>
                      </a:r>
                      <a:endParaRPr lang="fr-CH" dirty="0"/>
                    </a:p>
                  </a:txBody>
                  <a:tcPr/>
                </a:tc>
                <a:tc>
                  <a:txBody>
                    <a:bodyPr/>
                    <a:lstStyle/>
                    <a:p>
                      <a:r>
                        <a:rPr lang="fr-CH" dirty="0"/>
                        <a:t>Limited </a:t>
                      </a:r>
                      <a:r>
                        <a:rPr lang="fr-CH" dirty="0" err="1"/>
                        <a:t>number</a:t>
                      </a:r>
                      <a:r>
                        <a:rPr lang="fr-CH" dirty="0"/>
                        <a:t> of </a:t>
                      </a:r>
                      <a:r>
                        <a:rPr lang="fr-CH" dirty="0" err="1"/>
                        <a:t>cell</a:t>
                      </a:r>
                      <a:r>
                        <a:rPr lang="fr-CH" dirty="0"/>
                        <a:t> types</a:t>
                      </a:r>
                    </a:p>
                  </a:txBody>
                  <a:tcPr/>
                </a:tc>
                <a:tc>
                  <a:txBody>
                    <a:bodyPr/>
                    <a:lstStyle/>
                    <a:p>
                      <a:r>
                        <a:rPr lang="fr-CH" dirty="0" err="1"/>
                        <a:t>Present</a:t>
                      </a:r>
                      <a:r>
                        <a:rPr lang="fr-CH" dirty="0"/>
                        <a:t> </a:t>
                      </a:r>
                      <a:r>
                        <a:rPr lang="fr-CH" dirty="0" err="1"/>
                        <a:t>lipid</a:t>
                      </a:r>
                      <a:r>
                        <a:rPr lang="fr-CH" dirty="0"/>
                        <a:t> </a:t>
                      </a:r>
                      <a:r>
                        <a:rPr lang="fr-CH" dirty="0" err="1"/>
                        <a:t>antigens</a:t>
                      </a:r>
                      <a:r>
                        <a:rPr lang="fr-CH" dirty="0"/>
                        <a:t> to NKT </a:t>
                      </a:r>
                      <a:r>
                        <a:rPr lang="fr-CH" dirty="0" err="1"/>
                        <a:t>cells</a:t>
                      </a:r>
                      <a:r>
                        <a:rPr lang="fr-CH" dirty="0"/>
                        <a:t>, CD8+ T </a:t>
                      </a:r>
                      <a:r>
                        <a:rPr lang="fr-CH" dirty="0" err="1"/>
                        <a:t>cells</a:t>
                      </a:r>
                      <a:r>
                        <a:rPr lang="fr-CH" dirty="0"/>
                        <a:t> and </a:t>
                      </a:r>
                      <a:r>
                        <a:rPr lang="el-GR" dirty="0"/>
                        <a:t>γδ </a:t>
                      </a:r>
                      <a:r>
                        <a:rPr lang="fr-CH" dirty="0"/>
                        <a:t>T </a:t>
                      </a:r>
                      <a:r>
                        <a:rPr lang="fr-CH" dirty="0" err="1"/>
                        <a:t>cells</a:t>
                      </a:r>
                      <a:endParaRPr lang="fr-CH" dirty="0"/>
                    </a:p>
                  </a:txBody>
                  <a:tcPr/>
                </a:tc>
                <a:extLst>
                  <a:ext uri="{0D108BD9-81ED-4DB2-BD59-A6C34878D82A}">
                    <a16:rowId xmlns:a16="http://schemas.microsoft.com/office/drawing/2014/main" val="3287806885"/>
                  </a:ext>
                </a:extLst>
              </a:tr>
            </a:tbl>
          </a:graphicData>
        </a:graphic>
      </p:graphicFrame>
    </p:spTree>
    <p:extLst>
      <p:ext uri="{BB962C8B-B14F-4D97-AF65-F5344CB8AC3E}">
        <p14:creationId xmlns:p14="http://schemas.microsoft.com/office/powerpoint/2010/main" val="2217432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en-US" dirty="0"/>
              <a:t>Structure of the MHC molecule</a:t>
            </a:r>
            <a:endParaRPr lang="fr-CH" dirty="0"/>
          </a:p>
        </p:txBody>
      </p:sp>
      <p:sp>
        <p:nvSpPr>
          <p:cNvPr id="3" name="Espace réservé du contenu 2"/>
          <p:cNvSpPr>
            <a:spLocks noGrp="1"/>
          </p:cNvSpPr>
          <p:nvPr>
            <p:ph sz="half" idx="1"/>
          </p:nvPr>
        </p:nvSpPr>
        <p:spPr>
          <a:xfrm>
            <a:off x="107503" y="1340768"/>
            <a:ext cx="5184576" cy="4980211"/>
          </a:xfrm>
        </p:spPr>
        <p:txBody>
          <a:bodyPr>
            <a:normAutofit/>
          </a:bodyPr>
          <a:lstStyle/>
          <a:p>
            <a:r>
              <a:rPr lang="en-US" sz="2000" dirty="0"/>
              <a:t>Both types of MHC molecules contain peptide-binding clefts and invariant portions that bind CD8 or CD4. </a:t>
            </a:r>
          </a:p>
          <a:p>
            <a:r>
              <a:rPr lang="en-US" sz="2000" dirty="0"/>
              <a:t>The two outermost domains (a1 and a2 in MHC class I, a1 and b1 in MHC class II) are  MHC-unique domains.</a:t>
            </a:r>
          </a:p>
          <a:p>
            <a:pPr marL="0" indent="0">
              <a:buNone/>
            </a:pPr>
            <a:endParaRPr lang="en-US" sz="2000" dirty="0">
              <a:sym typeface="Symbol" charset="0"/>
            </a:endParaRPr>
          </a:p>
          <a:p>
            <a:pPr marL="0" indent="0">
              <a:buNone/>
            </a:pPr>
            <a:endParaRPr lang="en-US" sz="2000" dirty="0">
              <a:sym typeface="Symbol" charset="0"/>
            </a:endParaRPr>
          </a:p>
          <a:p>
            <a:pPr marL="0" indent="0">
              <a:buNone/>
            </a:pPr>
            <a:endParaRPr lang="en-US" sz="2000" dirty="0">
              <a:sym typeface="Symbol" charset="0"/>
            </a:endParaRPr>
          </a:p>
          <a:p>
            <a:pPr marL="0" indent="0">
              <a:buNone/>
            </a:pPr>
            <a:endParaRPr lang="en-US" sz="2000" dirty="0">
              <a:sym typeface="Symbol" charset="0"/>
            </a:endParaRPr>
          </a:p>
          <a:p>
            <a:pPr marL="0" indent="0">
              <a:buNone/>
            </a:pPr>
            <a:endParaRPr lang="en-US" sz="2000" dirty="0">
              <a:sym typeface="Symbol" charset="0"/>
            </a:endParaRPr>
          </a:p>
          <a:p>
            <a:pPr marL="0" indent="0">
              <a:buNone/>
            </a:pPr>
            <a:r>
              <a:rPr lang="en-US" sz="1600" dirty="0"/>
              <a:t>The crystal structures of class I MHC and class II MHC molecules illustrate the domains of the molecules and the fundamental similarities between them. </a:t>
            </a:r>
            <a:r>
              <a:rPr lang="en-US" sz="1600" dirty="0">
                <a:sym typeface="Symbol" charset="0"/>
              </a:rPr>
              <a:t></a:t>
            </a:r>
            <a:r>
              <a:rPr lang="en-US" sz="1600" dirty="0"/>
              <a:t>2m, </a:t>
            </a:r>
            <a:r>
              <a:rPr lang="en-US" sz="1600" dirty="0">
                <a:sym typeface="Symbol" charset="0"/>
              </a:rPr>
              <a:t></a:t>
            </a:r>
            <a:r>
              <a:rPr lang="en-US" sz="1600" dirty="0"/>
              <a:t>2-microglobulin; Ig, immunoglobulin</a:t>
            </a:r>
          </a:p>
          <a:p>
            <a:endParaRPr lang="en-US" sz="2000" dirty="0"/>
          </a:p>
          <a:p>
            <a:endParaRPr lang="fr-CH" sz="2000" dirty="0"/>
          </a:p>
        </p:txBody>
      </p:sp>
      <p:grpSp>
        <p:nvGrpSpPr>
          <p:cNvPr id="17" name="Groupe 16"/>
          <p:cNvGrpSpPr/>
          <p:nvPr/>
        </p:nvGrpSpPr>
        <p:grpSpPr>
          <a:xfrm>
            <a:off x="5292080" y="768097"/>
            <a:ext cx="3851920" cy="6089903"/>
            <a:chOff x="6223619" y="620688"/>
            <a:chExt cx="3864691" cy="6064493"/>
          </a:xfrm>
        </p:grpSpPr>
        <p:pic>
          <p:nvPicPr>
            <p:cNvPr id="18" name="Image 1" descr="dia_18_a.jp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223620" y="620688"/>
              <a:ext cx="3864690" cy="3091752"/>
            </a:xfrm>
            <a:prstGeom prst="rect">
              <a:avLst/>
            </a:prstGeom>
          </p:spPr>
        </p:pic>
        <p:pic>
          <p:nvPicPr>
            <p:cNvPr id="19" name="Image 1" descr="dia_18_b.jp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223619" y="3593429"/>
              <a:ext cx="3864691" cy="3091752"/>
            </a:xfrm>
            <a:prstGeom prst="rect">
              <a:avLst/>
            </a:prstGeom>
          </p:spPr>
        </p:pic>
      </p:grpSp>
    </p:spTree>
    <p:extLst>
      <p:ext uri="{BB962C8B-B14F-4D97-AF65-F5344CB8AC3E}">
        <p14:creationId xmlns:p14="http://schemas.microsoft.com/office/powerpoint/2010/main" val="217322812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en-US"/>
              <a:t>MHC: The peptide binding  domain</a:t>
            </a:r>
            <a:endParaRPr lang="fr-CH" dirty="0"/>
          </a:p>
        </p:txBody>
      </p:sp>
      <p:sp>
        <p:nvSpPr>
          <p:cNvPr id="3" name="Espace réservé du contenu 2"/>
          <p:cNvSpPr>
            <a:spLocks noGrp="1"/>
          </p:cNvSpPr>
          <p:nvPr>
            <p:ph sz="half" idx="1"/>
          </p:nvPr>
        </p:nvSpPr>
        <p:spPr>
          <a:xfrm>
            <a:off x="625900" y="1988840"/>
            <a:ext cx="4375398" cy="4351338"/>
          </a:xfrm>
        </p:spPr>
        <p:txBody>
          <a:bodyPr>
            <a:normAutofit/>
          </a:bodyPr>
          <a:lstStyle/>
          <a:p>
            <a:r>
              <a:rPr lang="en-US" dirty="0"/>
              <a:t>MHC domains fold together to form a narrow </a:t>
            </a:r>
            <a:r>
              <a:rPr lang="en-US" b="1" dirty="0"/>
              <a:t>groove or cleft</a:t>
            </a:r>
            <a:r>
              <a:rPr lang="en-US" dirty="0"/>
              <a:t>.</a:t>
            </a:r>
          </a:p>
          <a:p>
            <a:r>
              <a:rPr lang="en-US" dirty="0"/>
              <a:t> This groove forms the </a:t>
            </a:r>
            <a:r>
              <a:rPr lang="en-US" b="1" dirty="0"/>
              <a:t>peptide binding site</a:t>
            </a:r>
            <a:r>
              <a:rPr lang="en-US" dirty="0"/>
              <a:t> where peptides are bound and presented to T cells. </a:t>
            </a:r>
          </a:p>
          <a:p>
            <a:r>
              <a:rPr lang="en-US" dirty="0"/>
              <a:t>An MHC molecule can accommodate a </a:t>
            </a:r>
            <a:r>
              <a:rPr lang="en-US" b="1" dirty="0"/>
              <a:t>limited number </a:t>
            </a:r>
            <a:r>
              <a:rPr lang="en-US" dirty="0"/>
              <a:t>of peptides.</a:t>
            </a:r>
          </a:p>
          <a:p>
            <a:endParaRPr lang="fr-CH" dirty="0"/>
          </a:p>
        </p:txBody>
      </p:sp>
      <p:pic>
        <p:nvPicPr>
          <p:cNvPr id="6" name="Picture 1"/>
          <p:cNvPicPr>
            <a:picLocks noGrp="1" noChangeAspect="1"/>
          </p:cNvPicPr>
          <p:nvPr>
            <p:ph sz="half" idx="2"/>
          </p:nvPr>
        </p:nvPicPr>
        <p:blipFill rotWithShape="1">
          <a:blip r:embed="rId2">
            <a:extLst>
              <a:ext uri="{28A0092B-C50C-407E-A947-70E740481C1C}">
                <a14:useLocalDpi xmlns:a14="http://schemas.microsoft.com/office/drawing/2010/main" val="0"/>
              </a:ext>
            </a:extLst>
          </a:blip>
          <a:srcRect l="3402" t="2224" r="4178" b="51637"/>
          <a:stretch/>
        </p:blipFill>
        <p:spPr>
          <a:xfrm>
            <a:off x="5001298" y="2132856"/>
            <a:ext cx="3886200" cy="2748778"/>
          </a:xfrm>
        </p:spPr>
      </p:pic>
    </p:spTree>
    <p:extLst>
      <p:ext uri="{BB962C8B-B14F-4D97-AF65-F5344CB8AC3E}">
        <p14:creationId xmlns:p14="http://schemas.microsoft.com/office/powerpoint/2010/main" val="422044512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en-US" dirty="0"/>
              <a:t>The MHC gene complex</a:t>
            </a:r>
            <a:endParaRPr lang="fr-CH" dirty="0"/>
          </a:p>
        </p:txBody>
      </p:sp>
      <p:sp>
        <p:nvSpPr>
          <p:cNvPr id="3" name="Espace réservé du contenu 2"/>
          <p:cNvSpPr>
            <a:spLocks noGrp="1"/>
          </p:cNvSpPr>
          <p:nvPr>
            <p:ph idx="1"/>
          </p:nvPr>
        </p:nvSpPr>
        <p:spPr/>
        <p:txBody>
          <a:bodyPr>
            <a:normAutofit/>
          </a:bodyPr>
          <a:lstStyle/>
          <a:p>
            <a:pPr marL="0" indent="0">
              <a:buNone/>
            </a:pPr>
            <a:r>
              <a:rPr lang="en-US" sz="2000" dirty="0"/>
              <a:t>The HLA complex is located on chromosome 6 and covers almost 4 Mb. </a:t>
            </a:r>
          </a:p>
          <a:p>
            <a:r>
              <a:rPr lang="en-US" sz="2000" dirty="0"/>
              <a:t>very </a:t>
            </a:r>
            <a:r>
              <a:rPr lang="en-US" sz="2000" b="1" dirty="0"/>
              <a:t>gene-dense </a:t>
            </a:r>
            <a:r>
              <a:rPr lang="en-US" sz="2000" dirty="0"/>
              <a:t>region: contains over 220 identified genes, of which more than 40 encode MHC molecules</a:t>
            </a:r>
          </a:p>
          <a:p>
            <a:r>
              <a:rPr lang="en-US" sz="2000" dirty="0"/>
              <a:t>about half are MHC-unrelated genes with </a:t>
            </a:r>
            <a:r>
              <a:rPr lang="en-US" sz="2000" b="1" dirty="0"/>
              <a:t>immunological functions</a:t>
            </a:r>
          </a:p>
          <a:p>
            <a:r>
              <a:rPr lang="en-US" sz="2000" dirty="0"/>
              <a:t>many </a:t>
            </a:r>
            <a:r>
              <a:rPr lang="en-US" sz="2000" b="1" dirty="0"/>
              <a:t>pseudogenes</a:t>
            </a:r>
            <a:r>
              <a:rPr lang="en-US" sz="2000" dirty="0"/>
              <a:t> or genes with unknown function </a:t>
            </a:r>
          </a:p>
        </p:txBody>
      </p:sp>
      <p:pic>
        <p:nvPicPr>
          <p:cNvPr id="6" name="Image 1" descr="dia_20.jpg"/>
          <p:cNvPicPr>
            <a:picLocks noGrp="1" noChangeAspect="1"/>
          </p:cNvPicPr>
          <p:nvPr>
            <p:ph sz="half" idx="4294967295"/>
          </p:nvPr>
        </p:nvPicPr>
        <p:blipFill rotWithShape="1">
          <a:blip r:embed="rId2">
            <a:extLst>
              <a:ext uri="{28A0092B-C50C-407E-A947-70E740481C1C}">
                <a14:useLocalDpi xmlns:a14="http://schemas.microsoft.com/office/drawing/2010/main" val="0"/>
              </a:ext>
            </a:extLst>
          </a:blip>
          <a:srcRect l="1385" r="1959"/>
          <a:stretch/>
        </p:blipFill>
        <p:spPr>
          <a:xfrm>
            <a:off x="143508" y="3225457"/>
            <a:ext cx="8856984" cy="3054487"/>
          </a:xfrm>
        </p:spPr>
      </p:pic>
    </p:spTree>
    <p:extLst>
      <p:ext uri="{BB962C8B-B14F-4D97-AF65-F5344CB8AC3E}">
        <p14:creationId xmlns:p14="http://schemas.microsoft.com/office/powerpoint/2010/main" val="32399114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GB" dirty="0"/>
              <a:t>The MHC gene complex: HLA Class I</a:t>
            </a:r>
          </a:p>
        </p:txBody>
      </p:sp>
      <p:sp>
        <p:nvSpPr>
          <p:cNvPr id="5" name="Content Placeholder 4"/>
          <p:cNvSpPr>
            <a:spLocks noGrp="1"/>
          </p:cNvSpPr>
          <p:nvPr>
            <p:ph idx="1"/>
          </p:nvPr>
        </p:nvSpPr>
        <p:spPr>
          <a:xfrm>
            <a:off x="204597" y="980728"/>
            <a:ext cx="8734806" cy="5365216"/>
          </a:xfrm>
        </p:spPr>
        <p:txBody>
          <a:bodyPr>
            <a:normAutofit/>
          </a:bodyPr>
          <a:lstStyle/>
          <a:p>
            <a:pPr marL="0" indent="0">
              <a:spcBef>
                <a:spcPts val="0"/>
              </a:spcBef>
              <a:buNone/>
            </a:pPr>
            <a:r>
              <a:rPr lang="en-GB" sz="2000" dirty="0"/>
              <a:t>The human class I region spans 2 Mb. It contains: </a:t>
            </a:r>
          </a:p>
          <a:p>
            <a:pPr>
              <a:spcBef>
                <a:spcPts val="0"/>
              </a:spcBef>
            </a:pPr>
            <a:r>
              <a:rPr lang="en-GB" sz="2000" dirty="0"/>
              <a:t> </a:t>
            </a:r>
            <a:r>
              <a:rPr lang="en-GB" sz="2000" b="1" dirty="0"/>
              <a:t>HLA-A, B, C </a:t>
            </a:r>
            <a:r>
              <a:rPr lang="en-GB" sz="2000" dirty="0"/>
              <a:t>which code for the </a:t>
            </a:r>
            <a:r>
              <a:rPr lang="el-GR" sz="2000" dirty="0">
                <a:cs typeface="Calibri" panose="020F0502020204030204" pitchFamily="34" charset="0"/>
              </a:rPr>
              <a:t>α</a:t>
            </a:r>
            <a:r>
              <a:rPr lang="en-GB" sz="2000" dirty="0"/>
              <a:t> chain of “classical” MHC I molecules</a:t>
            </a:r>
          </a:p>
          <a:p>
            <a:pPr>
              <a:spcBef>
                <a:spcPts val="0"/>
              </a:spcBef>
            </a:pPr>
            <a:r>
              <a:rPr lang="en-GB" sz="2000" dirty="0"/>
              <a:t>a number of genes coding for the </a:t>
            </a:r>
            <a:r>
              <a:rPr lang="el-GR" sz="2000" dirty="0">
                <a:cs typeface="Calibri" panose="020F0502020204030204" pitchFamily="34" charset="0"/>
              </a:rPr>
              <a:t>α</a:t>
            </a:r>
            <a:r>
              <a:rPr lang="en-GB" sz="2000" dirty="0"/>
              <a:t> chain of "non-classical" MHC class I molecules </a:t>
            </a:r>
          </a:p>
          <a:p>
            <a:pPr>
              <a:spcBef>
                <a:spcPts val="0"/>
              </a:spcBef>
            </a:pPr>
            <a:r>
              <a:rPr lang="en-GB" sz="2000" dirty="0"/>
              <a:t>pseudogenes and MHC-unrelated genes </a:t>
            </a:r>
          </a:p>
          <a:p>
            <a:pPr>
              <a:spcBef>
                <a:spcPts val="0"/>
              </a:spcBef>
            </a:pPr>
            <a:r>
              <a:rPr lang="en-GB" sz="2000" dirty="0"/>
              <a:t>genes with unknown functions</a:t>
            </a:r>
          </a:p>
          <a:p>
            <a:pPr>
              <a:spcBef>
                <a:spcPts val="0"/>
              </a:spcBef>
            </a:pPr>
            <a:endParaRPr lang="en-GB" sz="2000" dirty="0"/>
          </a:p>
          <a:p>
            <a:pPr>
              <a:spcBef>
                <a:spcPts val="0"/>
              </a:spcBef>
            </a:pPr>
            <a:endParaRPr lang="en-GB" sz="2000" dirty="0"/>
          </a:p>
        </p:txBody>
      </p:sp>
      <p:pic>
        <p:nvPicPr>
          <p:cNvPr id="18" name="Image 3" descr="dia_21.jpg"/>
          <p:cNvPicPr>
            <a:picLocks noChangeAspect="1"/>
          </p:cNvPicPr>
          <p:nvPr/>
        </p:nvPicPr>
        <p:blipFill rotWithShape="1">
          <a:blip r:embed="rId3">
            <a:extLst>
              <a:ext uri="{28A0092B-C50C-407E-A947-70E740481C1C}">
                <a14:useLocalDpi xmlns:a14="http://schemas.microsoft.com/office/drawing/2010/main" val="0"/>
              </a:ext>
            </a:extLst>
          </a:blip>
          <a:srcRect t="43055"/>
          <a:stretch/>
        </p:blipFill>
        <p:spPr>
          <a:xfrm>
            <a:off x="971600" y="2636912"/>
            <a:ext cx="7546270" cy="2864806"/>
          </a:xfrm>
          <a:prstGeom prst="rect">
            <a:avLst/>
          </a:prstGeom>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GB" dirty="0"/>
              <a:t>The MHC gene complex: HLA Class II</a:t>
            </a:r>
          </a:p>
        </p:txBody>
      </p:sp>
      <p:pic>
        <p:nvPicPr>
          <p:cNvPr id="4" name="Picture 9">
            <a:extLst>
              <a:ext uri="{FF2B5EF4-FFF2-40B4-BE49-F238E27FC236}">
                <a16:creationId xmlns:a16="http://schemas.microsoft.com/office/drawing/2014/main" id="{F173F374-1D73-4D46-928D-958F93B02F8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87624" y="1412776"/>
            <a:ext cx="6147395" cy="47380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Rectangle 1">
            <a:extLst>
              <a:ext uri="{FF2B5EF4-FFF2-40B4-BE49-F238E27FC236}">
                <a16:creationId xmlns:a16="http://schemas.microsoft.com/office/drawing/2014/main" id="{1EC9117F-4905-1449-AB0E-69740510E469}"/>
              </a:ext>
            </a:extLst>
          </p:cNvPr>
          <p:cNvSpPr/>
          <p:nvPr/>
        </p:nvSpPr>
        <p:spPr>
          <a:xfrm>
            <a:off x="204597" y="1124744"/>
            <a:ext cx="8327843" cy="2448272"/>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Content Placeholder 4"/>
          <p:cNvSpPr>
            <a:spLocks noGrp="1"/>
          </p:cNvSpPr>
          <p:nvPr>
            <p:ph idx="1"/>
          </p:nvPr>
        </p:nvSpPr>
        <p:spPr>
          <a:xfrm>
            <a:off x="204597" y="980728"/>
            <a:ext cx="8734806" cy="5365216"/>
          </a:xfrm>
        </p:spPr>
        <p:txBody>
          <a:bodyPr>
            <a:normAutofit/>
          </a:bodyPr>
          <a:lstStyle/>
          <a:p>
            <a:pPr marL="0" indent="0">
              <a:spcBef>
                <a:spcPts val="0"/>
              </a:spcBef>
              <a:buNone/>
            </a:pPr>
            <a:r>
              <a:rPr lang="en-GB" sz="2000" dirty="0"/>
              <a:t>The human class II region spans ~ 750 kb and contains: </a:t>
            </a:r>
          </a:p>
          <a:p>
            <a:pPr>
              <a:spcBef>
                <a:spcPts val="0"/>
              </a:spcBef>
            </a:pPr>
            <a:r>
              <a:rPr lang="en-GB" sz="2000" dirty="0"/>
              <a:t>three groups of "classical" class II genes, called </a:t>
            </a:r>
            <a:r>
              <a:rPr lang="en-GB" sz="2000" b="1" dirty="0"/>
              <a:t>HLA-DR, -DP and -DQ</a:t>
            </a:r>
          </a:p>
          <a:p>
            <a:pPr>
              <a:spcBef>
                <a:spcPts val="0"/>
              </a:spcBef>
            </a:pPr>
            <a:r>
              <a:rPr lang="en-GB" sz="2000" dirty="0"/>
              <a:t>two pairs of "</a:t>
            </a:r>
            <a:r>
              <a:rPr lang="en-GB" sz="2000" dirty="0" err="1"/>
              <a:t>nonclassical</a:t>
            </a:r>
            <a:r>
              <a:rPr lang="en-GB" sz="2000" dirty="0"/>
              <a:t>" class II genes, called </a:t>
            </a:r>
            <a:r>
              <a:rPr lang="en-GB" sz="2000" b="1" dirty="0"/>
              <a:t>HLA-DM and HLA-DO</a:t>
            </a:r>
          </a:p>
          <a:p>
            <a:pPr>
              <a:spcBef>
                <a:spcPts val="0"/>
              </a:spcBef>
            </a:pPr>
            <a:r>
              <a:rPr lang="en-GB" sz="2000" dirty="0"/>
              <a:t>a series of genes that play a major role in the class I antigen presentation pathway</a:t>
            </a:r>
          </a:p>
          <a:p>
            <a:pPr>
              <a:spcBef>
                <a:spcPts val="0"/>
              </a:spcBef>
            </a:pPr>
            <a:r>
              <a:rPr lang="en-GB" sz="2000" dirty="0"/>
              <a:t>pseudogenes</a:t>
            </a:r>
          </a:p>
          <a:p>
            <a:pPr>
              <a:spcBef>
                <a:spcPts val="0"/>
              </a:spcBef>
            </a:pPr>
            <a:endParaRPr lang="en-GB" sz="2000" dirty="0"/>
          </a:p>
          <a:p>
            <a:pPr>
              <a:spcBef>
                <a:spcPts val="0"/>
              </a:spcBef>
            </a:pPr>
            <a:endParaRPr lang="en-GB" sz="2000" dirty="0"/>
          </a:p>
        </p:txBody>
      </p:sp>
    </p:spTree>
    <p:extLst>
      <p:ext uri="{BB962C8B-B14F-4D97-AF65-F5344CB8AC3E}">
        <p14:creationId xmlns:p14="http://schemas.microsoft.com/office/powerpoint/2010/main" val="383401178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en-US"/>
              <a:t>MHC: Co-dominant expression</a:t>
            </a:r>
            <a:endParaRPr lang="fr-CH" dirty="0"/>
          </a:p>
        </p:txBody>
      </p:sp>
      <p:sp>
        <p:nvSpPr>
          <p:cNvPr id="3" name="Espace réservé du contenu 2"/>
          <p:cNvSpPr>
            <a:spLocks noGrp="1"/>
          </p:cNvSpPr>
          <p:nvPr>
            <p:ph sz="half" idx="1"/>
          </p:nvPr>
        </p:nvSpPr>
        <p:spPr>
          <a:xfrm>
            <a:off x="207256" y="917554"/>
            <a:ext cx="8729488" cy="4351338"/>
          </a:xfrm>
        </p:spPr>
        <p:txBody>
          <a:bodyPr>
            <a:normAutofit/>
          </a:bodyPr>
          <a:lstStyle/>
          <a:p>
            <a:pPr>
              <a:spcBef>
                <a:spcPts val="600"/>
              </a:spcBef>
            </a:pPr>
            <a:r>
              <a:rPr lang="en-US" sz="1800" dirty="0"/>
              <a:t>MHC expression is </a:t>
            </a:r>
            <a:r>
              <a:rPr lang="en-US" sz="1800" b="1" dirty="0"/>
              <a:t>co-dominant</a:t>
            </a:r>
          </a:p>
          <a:p>
            <a:pPr>
              <a:spcBef>
                <a:spcPts val="0"/>
              </a:spcBef>
            </a:pPr>
            <a:endParaRPr lang="en-US" sz="1800" b="1" dirty="0"/>
          </a:p>
          <a:p>
            <a:pPr>
              <a:spcBef>
                <a:spcPts val="0"/>
              </a:spcBef>
            </a:pPr>
            <a:r>
              <a:rPr lang="en-US" sz="1800" b="1" dirty="0"/>
              <a:t>MHC class I </a:t>
            </a:r>
          </a:p>
          <a:p>
            <a:pPr lvl="1">
              <a:spcBef>
                <a:spcPts val="0"/>
              </a:spcBef>
              <a:buFont typeface="Courier New" panose="02070309020205020404" pitchFamily="49" charset="0"/>
              <a:buChar char="o"/>
            </a:pPr>
            <a:r>
              <a:rPr lang="en-US" sz="1800" dirty="0"/>
              <a:t>consists of an </a:t>
            </a:r>
            <a:r>
              <a:rPr lang="el-GR" sz="1800" dirty="0">
                <a:latin typeface="Calibri" panose="020F0502020204030204" pitchFamily="34" charset="0"/>
                <a:cs typeface="Calibri" panose="020F0502020204030204" pitchFamily="34" charset="0"/>
              </a:rPr>
              <a:t>α</a:t>
            </a:r>
            <a:r>
              <a:rPr lang="en-US" sz="1800" dirty="0"/>
              <a:t> chain and </a:t>
            </a:r>
            <a:r>
              <a:rPr lang="el-GR" sz="1800" dirty="0">
                <a:latin typeface="Calibri" panose="020F0502020204030204" pitchFamily="34" charset="0"/>
                <a:cs typeface="Calibri" panose="020F0502020204030204" pitchFamily="34" charset="0"/>
              </a:rPr>
              <a:t>β</a:t>
            </a:r>
            <a:r>
              <a:rPr lang="en-US" sz="1800" dirty="0"/>
              <a:t>2-microglobulin</a:t>
            </a:r>
          </a:p>
          <a:p>
            <a:pPr lvl="1">
              <a:spcBef>
                <a:spcPts val="0"/>
              </a:spcBef>
              <a:buFont typeface="Courier New" panose="02070309020205020404" pitchFamily="49" charset="0"/>
              <a:buChar char="o"/>
            </a:pPr>
            <a:r>
              <a:rPr lang="en-US" sz="1800" dirty="0"/>
              <a:t>Up to </a:t>
            </a:r>
            <a:r>
              <a:rPr lang="en-US" sz="1800" b="1" dirty="0"/>
              <a:t>6 different MHC class I </a:t>
            </a:r>
            <a:r>
              <a:rPr lang="en-US" sz="1800" dirty="0"/>
              <a:t>molecules can be expressed on the same cell</a:t>
            </a:r>
          </a:p>
          <a:p>
            <a:pPr>
              <a:spcBef>
                <a:spcPts val="0"/>
              </a:spcBef>
            </a:pPr>
            <a:endParaRPr lang="en-US" sz="1800" b="1" dirty="0"/>
          </a:p>
          <a:p>
            <a:pPr>
              <a:spcBef>
                <a:spcPts val="0"/>
              </a:spcBef>
            </a:pPr>
            <a:r>
              <a:rPr lang="en-US" sz="1800" b="1" dirty="0"/>
              <a:t>MHC class II</a:t>
            </a:r>
          </a:p>
          <a:p>
            <a:pPr lvl="1">
              <a:spcBef>
                <a:spcPts val="0"/>
              </a:spcBef>
              <a:buFont typeface="Courier New" panose="02070309020205020404" pitchFamily="49" charset="0"/>
              <a:buChar char="o"/>
            </a:pPr>
            <a:r>
              <a:rPr lang="en-US" sz="1800" dirty="0"/>
              <a:t>consists of an </a:t>
            </a:r>
            <a:r>
              <a:rPr lang="el-GR" sz="1800" dirty="0">
                <a:cs typeface="Calibri" panose="020F0502020204030204" pitchFamily="34" charset="0"/>
              </a:rPr>
              <a:t>α</a:t>
            </a:r>
            <a:r>
              <a:rPr lang="en-US" sz="1800" dirty="0"/>
              <a:t> and a </a:t>
            </a:r>
            <a:r>
              <a:rPr lang="el-GR" sz="1800" dirty="0">
                <a:cs typeface="Calibri" panose="020F0502020204030204" pitchFamily="34" charset="0"/>
              </a:rPr>
              <a:t>β</a:t>
            </a:r>
            <a:r>
              <a:rPr lang="en-US" sz="1800" dirty="0"/>
              <a:t> chain </a:t>
            </a:r>
          </a:p>
          <a:p>
            <a:pPr lvl="1">
              <a:spcBef>
                <a:spcPts val="0"/>
              </a:spcBef>
              <a:buFont typeface="Courier New" panose="02070309020205020404" pitchFamily="49" charset="0"/>
              <a:buChar char="o"/>
            </a:pPr>
            <a:r>
              <a:rPr lang="el-GR" sz="1800" dirty="0">
                <a:cs typeface="Calibri" panose="020F0502020204030204" pitchFamily="34" charset="0"/>
              </a:rPr>
              <a:t>α</a:t>
            </a:r>
            <a:r>
              <a:rPr lang="en-US" sz="1800" dirty="0"/>
              <a:t> and </a:t>
            </a:r>
            <a:r>
              <a:rPr lang="el-GR" sz="1800" dirty="0">
                <a:cs typeface="Calibri" panose="020F0502020204030204" pitchFamily="34" charset="0"/>
              </a:rPr>
              <a:t>β</a:t>
            </a:r>
            <a:r>
              <a:rPr lang="en-US" sz="1800" dirty="0"/>
              <a:t> chain can pair either in cis (both from the same chromosome) or in trans (one from each chromosome) association</a:t>
            </a:r>
          </a:p>
          <a:p>
            <a:pPr lvl="1">
              <a:spcBef>
                <a:spcPts val="0"/>
              </a:spcBef>
              <a:buFont typeface="Courier New" panose="02070309020205020404" pitchFamily="49" charset="0"/>
              <a:buChar char="o"/>
            </a:pPr>
            <a:r>
              <a:rPr lang="en-US" sz="1800" dirty="0"/>
              <a:t>Up to </a:t>
            </a:r>
            <a:r>
              <a:rPr lang="en-US" sz="1800" b="1" dirty="0"/>
              <a:t>16 different MHC class II </a:t>
            </a:r>
            <a:r>
              <a:rPr lang="en-US" sz="1800" dirty="0"/>
              <a:t>molecules can be expressed on the same cell</a:t>
            </a:r>
          </a:p>
          <a:p>
            <a:pPr>
              <a:spcBef>
                <a:spcPts val="0"/>
              </a:spcBef>
              <a:buFont typeface="Courier New" panose="02070309020205020404" pitchFamily="49" charset="0"/>
              <a:buChar char="o"/>
            </a:pPr>
            <a:endParaRPr lang="fr-CH" sz="1800" dirty="0"/>
          </a:p>
        </p:txBody>
      </p:sp>
      <p:pic>
        <p:nvPicPr>
          <p:cNvPr id="6" name="Image 3" descr="dia_22.jpg"/>
          <p:cNvPicPr>
            <a:picLocks noGrp="1" noChangeAspect="1"/>
          </p:cNvPicPr>
          <p:nvPr>
            <p:ph sz="half" idx="2"/>
          </p:nvPr>
        </p:nvPicPr>
        <p:blipFill rotWithShape="1">
          <a:blip r:embed="rId2">
            <a:extLst>
              <a:ext uri="{28A0092B-C50C-407E-A947-70E740481C1C}">
                <a14:useLocalDpi xmlns:a14="http://schemas.microsoft.com/office/drawing/2010/main" val="0"/>
              </a:ext>
            </a:extLst>
          </a:blip>
          <a:srcRect b="5451"/>
          <a:stretch/>
        </p:blipFill>
        <p:spPr>
          <a:xfrm>
            <a:off x="1878980" y="3802537"/>
            <a:ext cx="5386040" cy="3055463"/>
          </a:xfrm>
        </p:spPr>
      </p:pic>
    </p:spTree>
    <p:extLst>
      <p:ext uri="{BB962C8B-B14F-4D97-AF65-F5344CB8AC3E}">
        <p14:creationId xmlns:p14="http://schemas.microsoft.com/office/powerpoint/2010/main" val="267287541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en-US"/>
              <a:t>Why so many MHC molecules ?</a:t>
            </a:r>
            <a:endParaRPr lang="fr-CH" dirty="0"/>
          </a:p>
        </p:txBody>
      </p:sp>
      <p:sp>
        <p:nvSpPr>
          <p:cNvPr id="3" name="Espace réservé du contenu 2"/>
          <p:cNvSpPr>
            <a:spLocks noGrp="1"/>
          </p:cNvSpPr>
          <p:nvPr>
            <p:ph sz="half" idx="1"/>
          </p:nvPr>
        </p:nvSpPr>
        <p:spPr>
          <a:xfrm>
            <a:off x="251520" y="1196752"/>
            <a:ext cx="4104456" cy="4351338"/>
          </a:xfrm>
        </p:spPr>
        <p:txBody>
          <a:bodyPr>
            <a:noAutofit/>
          </a:bodyPr>
          <a:lstStyle/>
          <a:p>
            <a:pPr marL="0" indent="0">
              <a:buNone/>
            </a:pPr>
            <a:r>
              <a:rPr lang="en-US" sz="1800" b="1" i="1" dirty="0"/>
              <a:t>The causes of this diversity</a:t>
            </a:r>
          </a:p>
          <a:p>
            <a:r>
              <a:rPr lang="en-US" sz="1800" dirty="0"/>
              <a:t>MHC expression is co-dominant</a:t>
            </a:r>
          </a:p>
          <a:p>
            <a:r>
              <a:rPr lang="en-US" sz="1800" dirty="0"/>
              <a:t>Several genes, and cis/trans pairing for MHC II </a:t>
            </a:r>
          </a:p>
          <a:p>
            <a:r>
              <a:rPr lang="en-US" sz="1800" dirty="0"/>
              <a:t>MHC genes are highly polymorphic in human populations</a:t>
            </a:r>
          </a:p>
          <a:p>
            <a:pPr marL="0" indent="0">
              <a:buNone/>
            </a:pPr>
            <a:r>
              <a:rPr lang="en-US" sz="1800" b="1" i="1" dirty="0"/>
              <a:t>The reasons for this diversity</a:t>
            </a:r>
          </a:p>
          <a:p>
            <a:r>
              <a:rPr lang="en-US" sz="1800" dirty="0"/>
              <a:t>Each MHC molecule can present a limited set of peptides </a:t>
            </a:r>
            <a:r>
              <a:rPr lang="en-US" sz="1800" dirty="0">
                <a:sym typeface="Wingdings" panose="05000000000000000000" pitchFamily="2" charset="2"/>
              </a:rPr>
              <a:t></a:t>
            </a:r>
            <a:r>
              <a:rPr lang="en-US" sz="1800" dirty="0"/>
              <a:t> the high number of MHC molecules displayed by individuals increases the number of possible peptides</a:t>
            </a:r>
          </a:p>
          <a:p>
            <a:r>
              <a:rPr lang="en-US" sz="1800" dirty="0"/>
              <a:t>Ensures that different individuals can respond differently to different antigens </a:t>
            </a:r>
            <a:r>
              <a:rPr lang="en-US" sz="1800" dirty="0">
                <a:sym typeface="Wingdings" panose="05000000000000000000" pitchFamily="2" charset="2"/>
              </a:rPr>
              <a:t> i</a:t>
            </a:r>
            <a:r>
              <a:rPr lang="en-US" sz="1800" dirty="0"/>
              <a:t>ncreases survival at the population level</a:t>
            </a:r>
          </a:p>
          <a:p>
            <a:pPr marL="0" indent="0">
              <a:buNone/>
            </a:pPr>
            <a:endParaRPr lang="fr-CH" sz="1800" dirty="0"/>
          </a:p>
        </p:txBody>
      </p:sp>
      <p:sp>
        <p:nvSpPr>
          <p:cNvPr id="9" name="Content Placeholder 8"/>
          <p:cNvSpPr>
            <a:spLocks noGrp="1"/>
          </p:cNvSpPr>
          <p:nvPr>
            <p:ph sz="half" idx="2"/>
          </p:nvPr>
        </p:nvSpPr>
        <p:spPr/>
        <p:txBody>
          <a:bodyPr>
            <a:normAutofit/>
          </a:bodyPr>
          <a:lstStyle/>
          <a:p>
            <a:endParaRPr lang="en-GB"/>
          </a:p>
        </p:txBody>
      </p:sp>
      <p:grpSp>
        <p:nvGrpSpPr>
          <p:cNvPr id="6" name="Groupe 5"/>
          <p:cNvGrpSpPr/>
          <p:nvPr/>
        </p:nvGrpSpPr>
        <p:grpSpPr>
          <a:xfrm>
            <a:off x="4443986" y="1455771"/>
            <a:ext cx="4437836" cy="4476540"/>
            <a:chOff x="4927476" y="692696"/>
            <a:chExt cx="5270492" cy="5316459"/>
          </a:xfrm>
        </p:grpSpPr>
        <p:pic>
          <p:nvPicPr>
            <p:cNvPr id="7" name="Image 1" descr="4470_a.jp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927476" y="692696"/>
              <a:ext cx="5270492" cy="2740656"/>
            </a:xfrm>
            <a:prstGeom prst="rect">
              <a:avLst/>
            </a:prstGeom>
          </p:spPr>
        </p:pic>
        <p:pic>
          <p:nvPicPr>
            <p:cNvPr id="8" name="Image 1" descr="4470_c.jp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927476" y="3573016"/>
              <a:ext cx="5270492" cy="2436139"/>
            </a:xfrm>
            <a:prstGeom prst="rect">
              <a:avLst/>
            </a:prstGeom>
          </p:spPr>
        </p:pic>
      </p:grpSp>
    </p:spTree>
    <p:extLst>
      <p:ext uri="{BB962C8B-B14F-4D97-AF65-F5344CB8AC3E}">
        <p14:creationId xmlns:p14="http://schemas.microsoft.com/office/powerpoint/2010/main" val="243513121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en-US"/>
              <a:t>Consequences of MHC diversity (I): self restriction</a:t>
            </a:r>
            <a:endParaRPr lang="fr-CH" dirty="0"/>
          </a:p>
        </p:txBody>
      </p:sp>
      <p:sp>
        <p:nvSpPr>
          <p:cNvPr id="3" name="Espace réservé du contenu 2"/>
          <p:cNvSpPr>
            <a:spLocks noGrp="1"/>
          </p:cNvSpPr>
          <p:nvPr>
            <p:ph sz="half" idx="1"/>
          </p:nvPr>
        </p:nvSpPr>
        <p:spPr>
          <a:xfrm>
            <a:off x="1403648" y="1412776"/>
            <a:ext cx="5527526" cy="4351338"/>
          </a:xfrm>
        </p:spPr>
        <p:txBody>
          <a:bodyPr/>
          <a:lstStyle/>
          <a:p>
            <a:pPr marL="0" indent="0">
              <a:buNone/>
            </a:pPr>
            <a:r>
              <a:rPr lang="en-US" dirty="0"/>
              <a:t> T cell response are restricted to the self</a:t>
            </a:r>
            <a:endParaRPr lang="fr-CH" dirty="0"/>
          </a:p>
        </p:txBody>
      </p:sp>
      <p:pic>
        <p:nvPicPr>
          <p:cNvPr id="6" name="Image 2" descr="mooc_4_dia42.jpg"/>
          <p:cNvPicPr>
            <a:picLocks noGrp="1" noChangeAspect="1"/>
          </p:cNvPicPr>
          <p:nvPr>
            <p:ph sz="half" idx="2"/>
          </p:nvPr>
        </p:nvPicPr>
        <p:blipFill>
          <a:blip r:embed="rId2">
            <a:extLst>
              <a:ext uri="{28A0092B-C50C-407E-A947-70E740481C1C}">
                <a14:useLocalDpi xmlns:a14="http://schemas.microsoft.com/office/drawing/2010/main" val="0"/>
              </a:ext>
            </a:extLst>
          </a:blip>
          <a:stretch>
            <a:fillRect/>
          </a:stretch>
        </p:blipFill>
        <p:spPr>
          <a:xfrm>
            <a:off x="785448" y="1988810"/>
            <a:ext cx="7573104" cy="4733191"/>
          </a:xfrm>
        </p:spPr>
      </p:pic>
    </p:spTree>
    <p:extLst>
      <p:ext uri="{BB962C8B-B14F-4D97-AF65-F5344CB8AC3E}">
        <p14:creationId xmlns:p14="http://schemas.microsoft.com/office/powerpoint/2010/main" val="141380560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en-US"/>
              <a:t>Consequences of MHC diversity (II): graft rejection</a:t>
            </a:r>
            <a:endParaRPr lang="fr-CH" dirty="0"/>
          </a:p>
        </p:txBody>
      </p:sp>
      <p:sp>
        <p:nvSpPr>
          <p:cNvPr id="3" name="Espace réservé du contenu 2"/>
          <p:cNvSpPr>
            <a:spLocks noGrp="1"/>
          </p:cNvSpPr>
          <p:nvPr>
            <p:ph sz="half" idx="1"/>
          </p:nvPr>
        </p:nvSpPr>
        <p:spPr>
          <a:xfrm>
            <a:off x="899592" y="908720"/>
            <a:ext cx="7560840" cy="1152128"/>
          </a:xfrm>
        </p:spPr>
        <p:txBody>
          <a:bodyPr>
            <a:normAutofit/>
          </a:bodyPr>
          <a:lstStyle/>
          <a:p>
            <a:pPr marL="0" indent="0">
              <a:buNone/>
            </a:pPr>
            <a:r>
              <a:rPr lang="en-US" sz="2000" dirty="0"/>
              <a:t>Together with proteins defining the ABO blood group, the diversity of MHC molecules is an obstacle to grafts.</a:t>
            </a:r>
          </a:p>
          <a:p>
            <a:endParaRPr lang="fr-CH" sz="2000" dirty="0"/>
          </a:p>
        </p:txBody>
      </p:sp>
      <p:pic>
        <p:nvPicPr>
          <p:cNvPr id="6" name="Image 1" descr="mooc_4_dia43.jpg"/>
          <p:cNvPicPr>
            <a:picLocks noGrp="1" noChangeAspect="1"/>
          </p:cNvPicPr>
          <p:nvPr>
            <p:ph sz="half" idx="2"/>
          </p:nvPr>
        </p:nvPicPr>
        <p:blipFill>
          <a:blip r:embed="rId2">
            <a:extLst>
              <a:ext uri="{28A0092B-C50C-407E-A947-70E740481C1C}">
                <a14:useLocalDpi xmlns:a14="http://schemas.microsoft.com/office/drawing/2010/main" val="0"/>
              </a:ext>
            </a:extLst>
          </a:blip>
          <a:stretch>
            <a:fillRect/>
          </a:stretch>
        </p:blipFill>
        <p:spPr>
          <a:xfrm>
            <a:off x="1550630" y="1738904"/>
            <a:ext cx="6258764" cy="5085245"/>
          </a:xfrm>
        </p:spPr>
      </p:pic>
    </p:spTree>
    <p:extLst>
      <p:ext uri="{BB962C8B-B14F-4D97-AF65-F5344CB8AC3E}">
        <p14:creationId xmlns:p14="http://schemas.microsoft.com/office/powerpoint/2010/main" val="93963900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solidFill>
            <a:srgbClr val="0070C0"/>
          </a:solidFill>
        </p:spPr>
        <p:txBody>
          <a:bodyPr/>
          <a:lstStyle/>
          <a:p>
            <a:r>
              <a:rPr lang="en-US" dirty="0">
                <a:solidFill>
                  <a:schemeClr val="bg1"/>
                </a:solidFill>
              </a:rPr>
              <a:t>Conclusions | MHC molecules</a:t>
            </a:r>
            <a:endParaRPr lang="fr-CH" dirty="0">
              <a:solidFill>
                <a:schemeClr val="bg1"/>
              </a:solidFill>
            </a:endParaRPr>
          </a:p>
        </p:txBody>
      </p:sp>
      <p:sp>
        <p:nvSpPr>
          <p:cNvPr id="3" name="Espace réservé du contenu 2"/>
          <p:cNvSpPr>
            <a:spLocks noGrp="1"/>
          </p:cNvSpPr>
          <p:nvPr>
            <p:ph idx="1"/>
          </p:nvPr>
        </p:nvSpPr>
        <p:spPr>
          <a:xfrm>
            <a:off x="323528" y="1052736"/>
            <a:ext cx="8734806" cy="5365216"/>
          </a:xfrm>
        </p:spPr>
        <p:txBody>
          <a:bodyPr>
            <a:normAutofit fontScale="85000" lnSpcReduction="10000"/>
          </a:bodyPr>
          <a:lstStyle/>
          <a:p>
            <a:pPr marL="0" indent="0">
              <a:buNone/>
            </a:pPr>
            <a:r>
              <a:rPr lang="en-US" b="1" dirty="0"/>
              <a:t>MHC molecules</a:t>
            </a:r>
          </a:p>
          <a:p>
            <a:pPr marL="0" indent="0">
              <a:buNone/>
            </a:pPr>
            <a:r>
              <a:rPr lang="fr-CH" dirty="0"/>
              <a:t>MHC are </a:t>
            </a:r>
            <a:r>
              <a:rPr lang="fr-CH" dirty="0" err="1"/>
              <a:t>antigen-presenting</a:t>
            </a:r>
            <a:r>
              <a:rPr lang="fr-CH" dirty="0"/>
              <a:t> </a:t>
            </a:r>
            <a:r>
              <a:rPr lang="fr-CH" dirty="0" err="1"/>
              <a:t>molecules</a:t>
            </a:r>
            <a:r>
              <a:rPr lang="fr-CH" dirty="0"/>
              <a:t> </a:t>
            </a:r>
            <a:r>
              <a:rPr lang="fr-FR" dirty="0" err="1"/>
              <a:t>that</a:t>
            </a:r>
            <a:r>
              <a:rPr lang="fr-FR" dirty="0"/>
              <a:t> </a:t>
            </a:r>
            <a:r>
              <a:rPr lang="fr-FR" dirty="0" err="1"/>
              <a:t>present</a:t>
            </a:r>
            <a:r>
              <a:rPr lang="fr-FR" dirty="0"/>
              <a:t> </a:t>
            </a:r>
            <a:r>
              <a:rPr lang="fr-FR" dirty="0" err="1"/>
              <a:t>protein</a:t>
            </a:r>
            <a:r>
              <a:rPr lang="fr-FR" dirty="0"/>
              <a:t> </a:t>
            </a:r>
            <a:r>
              <a:rPr lang="fr-FR" dirty="0" err="1"/>
              <a:t>antigens</a:t>
            </a:r>
            <a:r>
              <a:rPr lang="fr-FR" dirty="0"/>
              <a:t> to T lymphocytes.</a:t>
            </a:r>
          </a:p>
          <a:p>
            <a:pPr lvl="1"/>
            <a:r>
              <a:rPr lang="fr-FR" dirty="0"/>
              <a:t> MHC class I </a:t>
            </a:r>
            <a:r>
              <a:rPr lang="fr-FR" dirty="0" err="1"/>
              <a:t>molecules</a:t>
            </a:r>
            <a:r>
              <a:rPr lang="fr-FR" dirty="0"/>
              <a:t> </a:t>
            </a:r>
            <a:r>
              <a:rPr lang="fr-FR" dirty="0" err="1"/>
              <a:t>present</a:t>
            </a:r>
            <a:r>
              <a:rPr lang="fr-FR" dirty="0"/>
              <a:t> peptides (</a:t>
            </a:r>
            <a:r>
              <a:rPr lang="fr-FR" dirty="0" err="1"/>
              <a:t>from</a:t>
            </a:r>
            <a:r>
              <a:rPr lang="fr-FR" dirty="0"/>
              <a:t> </a:t>
            </a:r>
            <a:r>
              <a:rPr lang="fr-FR" dirty="0" err="1"/>
              <a:t>cytosolic</a:t>
            </a:r>
            <a:r>
              <a:rPr lang="fr-FR" dirty="0"/>
              <a:t> </a:t>
            </a:r>
            <a:r>
              <a:rPr lang="fr-FR" dirty="0" err="1"/>
              <a:t>proteins</a:t>
            </a:r>
            <a:r>
              <a:rPr lang="fr-FR" dirty="0"/>
              <a:t>) to CD8+ T </a:t>
            </a:r>
            <a:r>
              <a:rPr lang="fr-FR" dirty="0" err="1"/>
              <a:t>cells</a:t>
            </a:r>
            <a:r>
              <a:rPr lang="fr-FR" dirty="0"/>
              <a:t>.</a:t>
            </a:r>
          </a:p>
          <a:p>
            <a:pPr lvl="1"/>
            <a:r>
              <a:rPr lang="fr-FR" dirty="0"/>
              <a:t> MHC class II </a:t>
            </a:r>
            <a:r>
              <a:rPr lang="fr-FR" dirty="0" err="1"/>
              <a:t>molecules</a:t>
            </a:r>
            <a:r>
              <a:rPr lang="fr-FR" dirty="0"/>
              <a:t> </a:t>
            </a:r>
            <a:r>
              <a:rPr lang="fr-FR" dirty="0" err="1"/>
              <a:t>present</a:t>
            </a:r>
            <a:r>
              <a:rPr lang="fr-FR" dirty="0"/>
              <a:t> peptides (</a:t>
            </a:r>
            <a:r>
              <a:rPr lang="fr-FR" dirty="0" err="1"/>
              <a:t>from</a:t>
            </a:r>
            <a:r>
              <a:rPr lang="fr-FR" dirty="0"/>
              <a:t> </a:t>
            </a:r>
            <a:r>
              <a:rPr lang="fr-FR" dirty="0" err="1"/>
              <a:t>endocytosed</a:t>
            </a:r>
            <a:r>
              <a:rPr lang="fr-FR" dirty="0"/>
              <a:t> </a:t>
            </a:r>
            <a:r>
              <a:rPr lang="fr-FR" dirty="0" err="1"/>
              <a:t>proteins</a:t>
            </a:r>
            <a:r>
              <a:rPr lang="fr-FR" dirty="0"/>
              <a:t>) to CD4+ T </a:t>
            </a:r>
            <a:r>
              <a:rPr lang="fr-FR" dirty="0" err="1"/>
              <a:t>cells</a:t>
            </a:r>
            <a:r>
              <a:rPr lang="fr-FR" dirty="0"/>
              <a:t>. </a:t>
            </a:r>
            <a:endParaRPr lang="fr-CH" dirty="0"/>
          </a:p>
          <a:p>
            <a:pPr marL="0" indent="0">
              <a:buNone/>
            </a:pPr>
            <a:r>
              <a:rPr lang="en-US" b="1" dirty="0"/>
              <a:t>MHC polymorphism</a:t>
            </a:r>
          </a:p>
          <a:p>
            <a:pPr marL="0" indent="0">
              <a:buNone/>
            </a:pPr>
            <a:r>
              <a:rPr lang="fr-FR" dirty="0"/>
              <a:t>In </a:t>
            </a:r>
            <a:r>
              <a:rPr lang="fr-FR" dirty="0" err="1"/>
              <a:t>any</a:t>
            </a:r>
            <a:r>
              <a:rPr lang="fr-FR" dirty="0"/>
              <a:t> </a:t>
            </a:r>
            <a:r>
              <a:rPr lang="fr-FR" dirty="0" err="1"/>
              <a:t>individual</a:t>
            </a:r>
            <a:r>
              <a:rPr lang="fr-FR" dirty="0"/>
              <a:t>, the set of </a:t>
            </a:r>
            <a:r>
              <a:rPr lang="fr-CH" dirty="0"/>
              <a:t>MHC </a:t>
            </a:r>
            <a:r>
              <a:rPr lang="fr-CH" dirty="0" err="1"/>
              <a:t>molecules</a:t>
            </a:r>
            <a:r>
              <a:rPr lang="fr-CH" dirty="0"/>
              <a:t> are </a:t>
            </a:r>
            <a:r>
              <a:rPr lang="fr-CH" dirty="0" err="1"/>
              <a:t>sufficient</a:t>
            </a:r>
            <a:r>
              <a:rPr lang="fr-CH" dirty="0"/>
              <a:t> to</a:t>
            </a:r>
            <a:r>
              <a:rPr lang="fr-FR" dirty="0"/>
              <a:t> </a:t>
            </a:r>
            <a:r>
              <a:rPr lang="fr-FR" dirty="0" err="1"/>
              <a:t>alert</a:t>
            </a:r>
            <a:r>
              <a:rPr lang="fr-FR" dirty="0"/>
              <a:t> T </a:t>
            </a:r>
            <a:r>
              <a:rPr lang="fr-FR" dirty="0" err="1"/>
              <a:t>cells</a:t>
            </a:r>
            <a:r>
              <a:rPr lang="fr-FR" dirty="0"/>
              <a:t> to all possible infections.</a:t>
            </a:r>
          </a:p>
          <a:p>
            <a:pPr lvl="1"/>
            <a:r>
              <a:rPr lang="fr-CH" dirty="0"/>
              <a:t>MHC </a:t>
            </a:r>
            <a:r>
              <a:rPr lang="fr-CH" dirty="0" err="1"/>
              <a:t>polygeny</a:t>
            </a:r>
            <a:r>
              <a:rPr lang="fr-CH" dirty="0"/>
              <a:t> : more </a:t>
            </a:r>
            <a:r>
              <a:rPr lang="fr-CH" dirty="0" err="1"/>
              <a:t>than</a:t>
            </a:r>
            <a:r>
              <a:rPr lang="fr-CH" dirty="0"/>
              <a:t> one MHC </a:t>
            </a:r>
            <a:r>
              <a:rPr lang="fr-CH" dirty="0" err="1"/>
              <a:t>molecule</a:t>
            </a:r>
            <a:r>
              <a:rPr lang="fr-CH" dirty="0"/>
              <a:t> of </a:t>
            </a:r>
            <a:r>
              <a:rPr lang="fr-CH" dirty="0" err="1"/>
              <a:t>each</a:t>
            </a:r>
            <a:r>
              <a:rPr lang="fr-CH" dirty="0"/>
              <a:t> class</a:t>
            </a:r>
            <a:r>
              <a:rPr lang="fr-FR" dirty="0"/>
              <a:t> are </a:t>
            </a:r>
            <a:r>
              <a:rPr lang="fr-FR" dirty="0" err="1"/>
              <a:t>expressed</a:t>
            </a:r>
            <a:r>
              <a:rPr lang="fr-FR" dirty="0"/>
              <a:t> in </a:t>
            </a:r>
            <a:r>
              <a:rPr lang="fr-FR" dirty="0" err="1"/>
              <a:t>cells</a:t>
            </a:r>
            <a:endParaRPr lang="fr-FR" dirty="0"/>
          </a:p>
          <a:p>
            <a:pPr lvl="1"/>
            <a:r>
              <a:rPr lang="fr-CH" dirty="0"/>
              <a:t>MHC </a:t>
            </a:r>
            <a:r>
              <a:rPr lang="fr-CH" dirty="0" err="1"/>
              <a:t>polymorphism</a:t>
            </a:r>
            <a:r>
              <a:rPr lang="fr-CH" dirty="0"/>
              <a:t>: </a:t>
            </a:r>
            <a:r>
              <a:rPr lang="fr-CH" dirty="0" err="1"/>
              <a:t>each</a:t>
            </a:r>
            <a:r>
              <a:rPr lang="fr-CH" dirty="0"/>
              <a:t> MHC </a:t>
            </a:r>
            <a:r>
              <a:rPr lang="fr-CH" dirty="0" err="1"/>
              <a:t>molecule</a:t>
            </a:r>
            <a:r>
              <a:rPr lang="fr-CH" dirty="0"/>
              <a:t> </a:t>
            </a:r>
            <a:r>
              <a:rPr lang="fr-CH" dirty="0" err="1"/>
              <a:t>exists</a:t>
            </a:r>
            <a:r>
              <a:rPr lang="fr-CH" dirty="0"/>
              <a:t> as multiple </a:t>
            </a:r>
            <a:r>
              <a:rPr lang="fr-CH" dirty="0" err="1"/>
              <a:t>variants</a:t>
            </a:r>
            <a:r>
              <a:rPr lang="fr-CH" dirty="0"/>
              <a:t> </a:t>
            </a:r>
            <a:r>
              <a:rPr lang="fr-CH" dirty="0" err="1"/>
              <a:t>so</a:t>
            </a:r>
            <a:r>
              <a:rPr lang="fr-CH" dirty="0"/>
              <a:t> in </a:t>
            </a:r>
            <a:r>
              <a:rPr lang="fr-CH" dirty="0" err="1"/>
              <a:t>heterozygous</a:t>
            </a:r>
            <a:r>
              <a:rPr lang="fr-CH" dirty="0"/>
              <a:t> </a:t>
            </a:r>
            <a:r>
              <a:rPr lang="fr-CH" dirty="0" err="1"/>
              <a:t>individuals</a:t>
            </a:r>
            <a:r>
              <a:rPr lang="fr-CH" dirty="0"/>
              <a:t>, </a:t>
            </a:r>
            <a:r>
              <a:rPr lang="fr-CH" dirty="0" err="1"/>
              <a:t>each</a:t>
            </a:r>
            <a:r>
              <a:rPr lang="fr-CH" dirty="0"/>
              <a:t> MHC </a:t>
            </a:r>
            <a:r>
              <a:rPr lang="fr-CH" dirty="0" err="1"/>
              <a:t>molecule</a:t>
            </a:r>
            <a:r>
              <a:rPr lang="fr-CH" dirty="0"/>
              <a:t> </a:t>
            </a:r>
            <a:r>
              <a:rPr lang="fr-CH" dirty="0" err="1"/>
              <a:t>exists</a:t>
            </a:r>
            <a:r>
              <a:rPr lang="fr-CH" dirty="0"/>
              <a:t> as </a:t>
            </a:r>
            <a:r>
              <a:rPr lang="fr-CH" dirty="0" err="1"/>
              <a:t>two</a:t>
            </a:r>
            <a:r>
              <a:rPr lang="fr-CH" dirty="0"/>
              <a:t> </a:t>
            </a:r>
            <a:r>
              <a:rPr lang="fr-CH" dirty="0" err="1"/>
              <a:t>variants</a:t>
            </a:r>
            <a:r>
              <a:rPr lang="fr-CH" dirty="0"/>
              <a:t>.</a:t>
            </a:r>
          </a:p>
          <a:p>
            <a:pPr lvl="1"/>
            <a:r>
              <a:rPr lang="fr-CH" dirty="0"/>
              <a:t>Binding </a:t>
            </a:r>
            <a:r>
              <a:rPr lang="fr-CH" dirty="0" err="1"/>
              <a:t>properties</a:t>
            </a:r>
            <a:r>
              <a:rPr lang="fr-CH" dirty="0"/>
              <a:t> of MHC </a:t>
            </a:r>
            <a:r>
              <a:rPr lang="fr-CH" dirty="0" err="1"/>
              <a:t>molecules</a:t>
            </a:r>
            <a:r>
              <a:rPr lang="fr-CH" dirty="0"/>
              <a:t>: </a:t>
            </a:r>
            <a:r>
              <a:rPr lang="fr-CH" dirty="0" err="1"/>
              <a:t>each</a:t>
            </a:r>
            <a:r>
              <a:rPr lang="fr-CH" dirty="0"/>
              <a:t> MHC variant </a:t>
            </a:r>
            <a:r>
              <a:rPr lang="fr-FR" dirty="0" err="1"/>
              <a:t>is</a:t>
            </a:r>
            <a:r>
              <a:rPr lang="fr-FR" dirty="0"/>
              <a:t> capable of binding a diverse set of peptides.</a:t>
            </a:r>
          </a:p>
          <a:p>
            <a:pPr marL="0" indent="0">
              <a:buNone/>
            </a:pPr>
            <a:r>
              <a:rPr lang="fr-FR" b="1" dirty="0"/>
              <a:t>MHC </a:t>
            </a:r>
            <a:r>
              <a:rPr lang="fr-FR" b="1" dirty="0" err="1"/>
              <a:t>diversity</a:t>
            </a:r>
            <a:endParaRPr lang="fr-FR" b="1" dirty="0"/>
          </a:p>
          <a:p>
            <a:pPr lvl="1"/>
            <a:r>
              <a:rPr lang="fr-CH" dirty="0"/>
              <a:t> </a:t>
            </a:r>
            <a:r>
              <a:rPr lang="fr-CH" dirty="0" err="1"/>
              <a:t>ensures</a:t>
            </a:r>
            <a:r>
              <a:rPr lang="fr-CH" dirty="0"/>
              <a:t> a high </a:t>
            </a:r>
            <a:r>
              <a:rPr lang="fr-CH" dirty="0" err="1"/>
              <a:t>level</a:t>
            </a:r>
            <a:r>
              <a:rPr lang="fr-CH" dirty="0"/>
              <a:t> of peptide </a:t>
            </a:r>
            <a:r>
              <a:rPr lang="fr-CH" dirty="0" err="1"/>
              <a:t>presentation</a:t>
            </a:r>
            <a:r>
              <a:rPr lang="fr-CH" dirty="0"/>
              <a:t> for an </a:t>
            </a:r>
            <a:r>
              <a:rPr lang="fr-CH" dirty="0" err="1"/>
              <a:t>individual</a:t>
            </a:r>
            <a:endParaRPr lang="fr-CH" dirty="0"/>
          </a:p>
          <a:p>
            <a:pPr lvl="1"/>
            <a:r>
              <a:rPr lang="fr-CH" dirty="0"/>
              <a:t> </a:t>
            </a:r>
            <a:r>
              <a:rPr lang="fr-CH" dirty="0" err="1"/>
              <a:t>explains</a:t>
            </a:r>
            <a:r>
              <a:rPr lang="fr-CH" dirty="0"/>
              <a:t> </a:t>
            </a:r>
            <a:r>
              <a:rPr lang="fr-CH" dirty="0" err="1"/>
              <a:t>why</a:t>
            </a:r>
            <a:r>
              <a:rPr lang="fr-CH" dirty="0"/>
              <a:t> </a:t>
            </a:r>
            <a:r>
              <a:rPr lang="fr-CH" dirty="0" err="1"/>
              <a:t>two</a:t>
            </a:r>
            <a:r>
              <a:rPr lang="fr-CH" dirty="0"/>
              <a:t> </a:t>
            </a:r>
            <a:r>
              <a:rPr lang="fr-CH" dirty="0" err="1"/>
              <a:t>individuals</a:t>
            </a:r>
            <a:r>
              <a:rPr lang="fr-CH" dirty="0"/>
              <a:t> </a:t>
            </a:r>
            <a:r>
              <a:rPr lang="fr-FR" dirty="0"/>
              <a:t>are able to </a:t>
            </a:r>
            <a:r>
              <a:rPr lang="fr-FR" dirty="0" err="1"/>
              <a:t>present</a:t>
            </a:r>
            <a:r>
              <a:rPr lang="fr-FR" dirty="0"/>
              <a:t> and to </a:t>
            </a:r>
            <a:r>
              <a:rPr lang="fr-FR" dirty="0" err="1"/>
              <a:t>respond</a:t>
            </a:r>
            <a:r>
              <a:rPr lang="fr-FR" dirty="0"/>
              <a:t> to </a:t>
            </a:r>
            <a:r>
              <a:rPr lang="fr-FR" dirty="0" err="1"/>
              <a:t>different</a:t>
            </a:r>
            <a:r>
              <a:rPr lang="fr-FR" dirty="0"/>
              <a:t> </a:t>
            </a:r>
            <a:r>
              <a:rPr lang="fr-FR" dirty="0" err="1"/>
              <a:t>antigens</a:t>
            </a:r>
            <a:endParaRPr lang="fr-FR" dirty="0"/>
          </a:p>
          <a:p>
            <a:pPr lvl="1"/>
            <a:r>
              <a:rPr lang="fr-FR" dirty="0"/>
              <a:t> </a:t>
            </a:r>
            <a:r>
              <a:rPr lang="fr-CH" dirty="0" err="1"/>
              <a:t>explains</a:t>
            </a:r>
            <a:r>
              <a:rPr lang="fr-CH" dirty="0"/>
              <a:t> the restriction to the self: T </a:t>
            </a:r>
            <a:r>
              <a:rPr lang="fr-CH" dirty="0" err="1"/>
              <a:t>cells</a:t>
            </a:r>
            <a:r>
              <a:rPr lang="fr-CH" dirty="0"/>
              <a:t> </a:t>
            </a:r>
            <a:r>
              <a:rPr lang="fr-CH" dirty="0" err="1"/>
              <a:t>recognize</a:t>
            </a:r>
            <a:r>
              <a:rPr lang="fr-CH" dirty="0"/>
              <a:t> </a:t>
            </a:r>
            <a:r>
              <a:rPr lang="fr-CH" dirty="0" err="1"/>
              <a:t>antigens</a:t>
            </a:r>
            <a:r>
              <a:rPr lang="fr-CH" dirty="0"/>
              <a:t> </a:t>
            </a:r>
            <a:r>
              <a:rPr lang="fr-CH" dirty="0" err="1"/>
              <a:t>presented</a:t>
            </a:r>
            <a:r>
              <a:rPr lang="fr-CH" dirty="0"/>
              <a:t> by self MHC.</a:t>
            </a:r>
          </a:p>
          <a:p>
            <a:pPr lvl="1"/>
            <a:r>
              <a:rPr lang="en-US" dirty="0"/>
              <a:t> provokes graft rejection between individuals</a:t>
            </a:r>
            <a:endParaRPr lang="fr-FR" dirty="0"/>
          </a:p>
          <a:p>
            <a:pPr lvl="1"/>
            <a:endParaRPr lang="fr-FR" dirty="0"/>
          </a:p>
        </p:txBody>
      </p:sp>
    </p:spTree>
    <p:extLst>
      <p:ext uri="{BB962C8B-B14F-4D97-AF65-F5344CB8AC3E}">
        <p14:creationId xmlns:p14="http://schemas.microsoft.com/office/powerpoint/2010/main" val="12542836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fontScale="90000"/>
          </a:bodyPr>
          <a:lstStyle/>
          <a:p>
            <a:r>
              <a:rPr lang="en-US" dirty="0"/>
              <a:t>Characteristics of Major Histocompatibility Complex </a:t>
            </a:r>
            <a:br>
              <a:rPr lang="en-US" dirty="0"/>
            </a:br>
            <a:r>
              <a:rPr lang="en-US" dirty="0"/>
              <a:t>(MHC) molecules</a:t>
            </a:r>
            <a:endParaRPr lang="fr-CH" dirty="0"/>
          </a:p>
        </p:txBody>
      </p:sp>
      <p:pic>
        <p:nvPicPr>
          <p:cNvPr id="5" name="Picture 2" descr="S9781416046882-003-f008"/>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a:xfrm>
            <a:off x="1833382" y="903288"/>
            <a:ext cx="5534387" cy="5365750"/>
          </a:xfrm>
        </p:spPr>
      </p:pic>
    </p:spTree>
    <p:extLst>
      <p:ext uri="{BB962C8B-B14F-4D97-AF65-F5344CB8AC3E}">
        <p14:creationId xmlns:p14="http://schemas.microsoft.com/office/powerpoint/2010/main" val="24014995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en-US" dirty="0"/>
              <a:t>Which cells present antigen? </a:t>
            </a:r>
            <a:endParaRPr lang="fr-CH" dirty="0"/>
          </a:p>
        </p:txBody>
      </p:sp>
      <p:sp>
        <p:nvSpPr>
          <p:cNvPr id="3" name="Espace réservé du contenu 2"/>
          <p:cNvSpPr>
            <a:spLocks noGrp="1"/>
          </p:cNvSpPr>
          <p:nvPr>
            <p:ph idx="1"/>
          </p:nvPr>
        </p:nvSpPr>
        <p:spPr/>
        <p:txBody>
          <a:bodyPr>
            <a:normAutofit/>
          </a:bodyPr>
          <a:lstStyle/>
          <a:p>
            <a:r>
              <a:rPr lang="en-US" sz="1800" dirty="0"/>
              <a:t>All cells except red blood cells express MHC class I molecules, can present antigens and can be antigen-presenting cells.</a:t>
            </a:r>
          </a:p>
          <a:p>
            <a:r>
              <a:rPr lang="en-US" sz="1800" dirty="0"/>
              <a:t>One restricts however the term </a:t>
            </a:r>
            <a:r>
              <a:rPr lang="en-US" sz="1800" b="1" dirty="0"/>
              <a:t>antigen presenting cells (APCs) </a:t>
            </a:r>
            <a:r>
              <a:rPr lang="en-US" sz="1800" dirty="0"/>
              <a:t>to dendritic cells, macrophages and B cells, which deliver a co-stimulatory signal and express MHC II.</a:t>
            </a:r>
          </a:p>
          <a:p>
            <a:r>
              <a:rPr lang="en-US" sz="1800" b="1" dirty="0"/>
              <a:t>Dendritic cells (DCs) </a:t>
            </a:r>
            <a:r>
              <a:rPr lang="en-US" sz="1800" dirty="0"/>
              <a:t>are the best professional APCs, since they are the only APCs able to present antigens to naïve T cells and promote their activation.</a:t>
            </a:r>
            <a:endParaRPr lang="fr-FR" sz="1800" dirty="0"/>
          </a:p>
          <a:p>
            <a:r>
              <a:rPr lang="en-US" sz="1800" b="1" dirty="0"/>
              <a:t>Target cells </a:t>
            </a:r>
            <a:r>
              <a:rPr lang="en-US" sz="1800" dirty="0"/>
              <a:t>refers to cells that present antigens in the context of MHC class I molecules in order to activate cytotoxic effector T cells and eventually be killed by them (e.g. infected or malignant cells)</a:t>
            </a:r>
            <a:endParaRPr lang="fr-CH" sz="1800" dirty="0"/>
          </a:p>
        </p:txBody>
      </p:sp>
      <p:pic>
        <p:nvPicPr>
          <p:cNvPr id="6" name="Image 1" descr="dia_27.jpg"/>
          <p:cNvPicPr>
            <a:picLocks noGrp="1" noChangeAspect="1"/>
          </p:cNvPicPr>
          <p:nvPr>
            <p:ph sz="half" idx="4294967295"/>
          </p:nvPr>
        </p:nvPicPr>
        <p:blipFill rotWithShape="1">
          <a:blip r:embed="rId2">
            <a:extLst>
              <a:ext uri="{28A0092B-C50C-407E-A947-70E740481C1C}">
                <a14:useLocalDpi xmlns:a14="http://schemas.microsoft.com/office/drawing/2010/main" val="0"/>
              </a:ext>
            </a:extLst>
          </a:blip>
          <a:srcRect t="2764" b="4546"/>
          <a:stretch/>
        </p:blipFill>
        <p:spPr>
          <a:xfrm>
            <a:off x="2195736" y="3473783"/>
            <a:ext cx="5172393" cy="3356992"/>
          </a:xfrm>
        </p:spPr>
      </p:pic>
    </p:spTree>
    <p:extLst>
      <p:ext uri="{BB962C8B-B14F-4D97-AF65-F5344CB8AC3E}">
        <p14:creationId xmlns:p14="http://schemas.microsoft.com/office/powerpoint/2010/main" val="332481228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en-US"/>
              <a:t>How do cells present antigen?</a:t>
            </a:r>
            <a:endParaRPr lang="fr-CH" dirty="0"/>
          </a:p>
        </p:txBody>
      </p:sp>
      <p:sp>
        <p:nvSpPr>
          <p:cNvPr id="3" name="Espace réservé du contenu 2"/>
          <p:cNvSpPr>
            <a:spLocks noGrp="1"/>
          </p:cNvSpPr>
          <p:nvPr>
            <p:ph sz="half" idx="1"/>
          </p:nvPr>
        </p:nvSpPr>
        <p:spPr>
          <a:xfrm>
            <a:off x="395536" y="1412776"/>
            <a:ext cx="3886200" cy="4351338"/>
          </a:xfrm>
        </p:spPr>
        <p:txBody>
          <a:bodyPr>
            <a:normAutofit fontScale="85000" lnSpcReduction="20000"/>
          </a:bodyPr>
          <a:lstStyle/>
          <a:p>
            <a:pPr marL="0" indent="0">
              <a:buNone/>
            </a:pPr>
            <a:r>
              <a:rPr lang="en-US" dirty="0"/>
              <a:t>Cells have evolved </a:t>
            </a:r>
            <a:r>
              <a:rPr lang="en-US" b="1" dirty="0"/>
              <a:t>three pathways for presenting antigen </a:t>
            </a:r>
          </a:p>
          <a:p>
            <a:r>
              <a:rPr lang="en-US" dirty="0"/>
              <a:t>The </a:t>
            </a:r>
            <a:r>
              <a:rPr lang="en-US" b="1" dirty="0">
                <a:solidFill>
                  <a:srgbClr val="C00000"/>
                </a:solidFill>
              </a:rPr>
              <a:t>endogenous pathway</a:t>
            </a:r>
            <a:r>
              <a:rPr lang="en-US" dirty="0">
                <a:solidFill>
                  <a:srgbClr val="C00000"/>
                </a:solidFill>
              </a:rPr>
              <a:t> </a:t>
            </a:r>
            <a:r>
              <a:rPr lang="en-US" dirty="0"/>
              <a:t>allows cells to present endogenously synthesized proteins on MHC class I molecules for recognition by CD8+ T cells. </a:t>
            </a:r>
          </a:p>
          <a:p>
            <a:r>
              <a:rPr lang="en-US" dirty="0"/>
              <a:t>The </a:t>
            </a:r>
            <a:r>
              <a:rPr lang="en-US" b="1" dirty="0">
                <a:solidFill>
                  <a:srgbClr val="C00000"/>
                </a:solidFill>
              </a:rPr>
              <a:t>exogenous pathway </a:t>
            </a:r>
            <a:r>
              <a:rPr lang="en-US" dirty="0"/>
              <a:t>allows cells to present internalized exogenous antigens on MHC class II molecules for recognition by CD4+ T cells.</a:t>
            </a:r>
          </a:p>
          <a:p>
            <a:r>
              <a:rPr lang="en-US" dirty="0"/>
              <a:t>The </a:t>
            </a:r>
            <a:r>
              <a:rPr lang="en-US" b="1" dirty="0">
                <a:solidFill>
                  <a:srgbClr val="C00000"/>
                </a:solidFill>
              </a:rPr>
              <a:t>cross pathway </a:t>
            </a:r>
            <a:r>
              <a:rPr lang="en-US" dirty="0"/>
              <a:t>allows cells to present exogenous antigens on MHC class I molecules for recognition by CD8+ T cells. </a:t>
            </a:r>
          </a:p>
        </p:txBody>
      </p:sp>
      <p:pic>
        <p:nvPicPr>
          <p:cNvPr id="6" name="Image 2" descr="dia_29.jpg"/>
          <p:cNvPicPr>
            <a:picLocks noGrp="1" noChangeAspect="1"/>
          </p:cNvPicPr>
          <p:nvPr>
            <p:ph sz="half" idx="2"/>
          </p:nvPr>
        </p:nvPicPr>
        <p:blipFill rotWithShape="1">
          <a:blip r:embed="rId2">
            <a:extLst>
              <a:ext uri="{28A0092B-C50C-407E-A947-70E740481C1C}">
                <a14:useLocalDpi xmlns:a14="http://schemas.microsoft.com/office/drawing/2010/main" val="0"/>
              </a:ext>
            </a:extLst>
          </a:blip>
          <a:srcRect l="2784" r="8121"/>
          <a:stretch/>
        </p:blipFill>
        <p:spPr>
          <a:xfrm>
            <a:off x="4355976" y="1916832"/>
            <a:ext cx="4608512" cy="3620772"/>
          </a:xfrm>
        </p:spPr>
      </p:pic>
    </p:spTree>
    <p:extLst>
      <p:ext uri="{BB962C8B-B14F-4D97-AF65-F5344CB8AC3E}">
        <p14:creationId xmlns:p14="http://schemas.microsoft.com/office/powerpoint/2010/main" val="37764047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fontScale="90000"/>
          </a:bodyPr>
          <a:lstStyle/>
          <a:p>
            <a:r>
              <a:rPr lang="en-US" dirty="0"/>
              <a:t>The MHC I presentation pathway: </a:t>
            </a:r>
            <a:br>
              <a:rPr lang="en-US" dirty="0"/>
            </a:br>
            <a:r>
              <a:rPr lang="en-US" dirty="0"/>
              <a:t>The biosynthetic pathway of MHC class I molecules</a:t>
            </a:r>
            <a:endParaRPr lang="fr-CH" dirty="0"/>
          </a:p>
        </p:txBody>
      </p:sp>
      <p:sp>
        <p:nvSpPr>
          <p:cNvPr id="3" name="Espace réservé du contenu 2"/>
          <p:cNvSpPr>
            <a:spLocks noGrp="1"/>
          </p:cNvSpPr>
          <p:nvPr>
            <p:ph sz="half" idx="1"/>
          </p:nvPr>
        </p:nvSpPr>
        <p:spPr>
          <a:xfrm>
            <a:off x="179512" y="1196752"/>
            <a:ext cx="4680520" cy="4351338"/>
          </a:xfrm>
        </p:spPr>
        <p:txBody>
          <a:bodyPr>
            <a:noAutofit/>
          </a:bodyPr>
          <a:lstStyle/>
          <a:p>
            <a:r>
              <a:rPr lang="en-US" sz="2000" dirty="0"/>
              <a:t> MHC class I biosynthesis starts by the separate translation of the </a:t>
            </a:r>
            <a:r>
              <a:rPr lang="el-GR" sz="2000" dirty="0">
                <a:cs typeface="Calibri" panose="020F0502020204030204" pitchFamily="34" charset="0"/>
              </a:rPr>
              <a:t>α</a:t>
            </a:r>
            <a:r>
              <a:rPr lang="en-US" sz="2000" dirty="0"/>
              <a:t> and </a:t>
            </a:r>
            <a:r>
              <a:rPr lang="el-GR" sz="2000" dirty="0">
                <a:cs typeface="Calibri" panose="020F0502020204030204" pitchFamily="34" charset="0"/>
              </a:rPr>
              <a:t>β</a:t>
            </a:r>
            <a:r>
              <a:rPr lang="en-US" sz="2000" dirty="0"/>
              <a:t>2m chains in the ER with the support of chaperone proteins. </a:t>
            </a:r>
          </a:p>
          <a:p>
            <a:r>
              <a:rPr lang="en-US" sz="2000" dirty="0"/>
              <a:t>Cytoplasmic proteins derived from self or non-self proteins (virus) are unfolded, </a:t>
            </a:r>
            <a:r>
              <a:rPr lang="en-US" sz="2000" dirty="0" err="1"/>
              <a:t>ubiquitinated</a:t>
            </a:r>
            <a:r>
              <a:rPr lang="en-US" sz="2000" dirty="0"/>
              <a:t>, and degraded in proteasomes. The resulting peptides are transported by the TAP transporter into the endoplasmic reticulum (ER), where they bind to newly synthesized class I MHC molecules. </a:t>
            </a:r>
          </a:p>
          <a:p>
            <a:r>
              <a:rPr lang="en-US" sz="2000" dirty="0"/>
              <a:t>The peptide-class I MHC complexes are transported to the cell surface and are recognized by CD8+ T cells. </a:t>
            </a:r>
          </a:p>
          <a:p>
            <a:endParaRPr lang="en-US" sz="2000" dirty="0"/>
          </a:p>
          <a:p>
            <a:endParaRPr lang="en-US" sz="2000" dirty="0"/>
          </a:p>
          <a:p>
            <a:endParaRPr lang="fr-CH" sz="2000" dirty="0"/>
          </a:p>
        </p:txBody>
      </p:sp>
      <p:pic>
        <p:nvPicPr>
          <p:cNvPr id="6" name="Image 4" descr="mooc_4_Dia44.jpg"/>
          <p:cNvPicPr>
            <a:picLocks noGrp="1" noChangeAspect="1"/>
          </p:cNvPicPr>
          <p:nvPr>
            <p:ph sz="half" idx="2"/>
          </p:nvPr>
        </p:nvPicPr>
        <p:blipFill>
          <a:blip r:embed="rId2">
            <a:extLst>
              <a:ext uri="{28A0092B-C50C-407E-A947-70E740481C1C}">
                <a14:useLocalDpi xmlns:a14="http://schemas.microsoft.com/office/drawing/2010/main" val="0"/>
              </a:ext>
            </a:extLst>
          </a:blip>
          <a:stretch>
            <a:fillRect/>
          </a:stretch>
        </p:blipFill>
        <p:spPr>
          <a:xfrm>
            <a:off x="5088005" y="980728"/>
            <a:ext cx="4054141" cy="5791631"/>
          </a:xfrm>
        </p:spPr>
      </p:pic>
    </p:spTree>
    <p:extLst>
      <p:ext uri="{BB962C8B-B14F-4D97-AF65-F5344CB8AC3E}">
        <p14:creationId xmlns:p14="http://schemas.microsoft.com/office/powerpoint/2010/main" val="2917820689"/>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fontScale="90000"/>
          </a:bodyPr>
          <a:lstStyle/>
          <a:p>
            <a:r>
              <a:rPr lang="en-US" dirty="0"/>
              <a:t>The MHC I presentation pathway: </a:t>
            </a:r>
            <a:br>
              <a:rPr lang="en-US" dirty="0"/>
            </a:br>
            <a:r>
              <a:rPr lang="en-US" dirty="0"/>
              <a:t>The biosynthetic pathway of MHC class I molecules*</a:t>
            </a:r>
            <a:endParaRPr lang="fr-CH" dirty="0"/>
          </a:p>
        </p:txBody>
      </p:sp>
      <p:sp>
        <p:nvSpPr>
          <p:cNvPr id="3" name="Espace réservé du contenu 2"/>
          <p:cNvSpPr>
            <a:spLocks noGrp="1"/>
          </p:cNvSpPr>
          <p:nvPr>
            <p:ph sz="half" idx="1"/>
          </p:nvPr>
        </p:nvSpPr>
        <p:spPr>
          <a:xfrm>
            <a:off x="323528" y="1556792"/>
            <a:ext cx="3744416" cy="4351338"/>
          </a:xfrm>
        </p:spPr>
        <p:txBody>
          <a:bodyPr>
            <a:normAutofit/>
          </a:bodyPr>
          <a:lstStyle/>
          <a:p>
            <a:pPr marL="0" indent="0">
              <a:buNone/>
            </a:pPr>
            <a:r>
              <a:rPr lang="en-US" sz="2000" dirty="0"/>
              <a:t>MHC class I biosynthesis starts  by the separate translation of the </a:t>
            </a:r>
            <a:r>
              <a:rPr lang="el-GR" sz="2000" dirty="0">
                <a:cs typeface="Calibri" panose="020F0502020204030204" pitchFamily="34" charset="0"/>
              </a:rPr>
              <a:t>α</a:t>
            </a:r>
            <a:r>
              <a:rPr lang="en-US" sz="2000" dirty="0"/>
              <a:t> and </a:t>
            </a:r>
            <a:r>
              <a:rPr lang="el-GR" sz="2000" dirty="0">
                <a:cs typeface="Calibri" panose="020F0502020204030204" pitchFamily="34" charset="0"/>
              </a:rPr>
              <a:t>β</a:t>
            </a:r>
            <a:r>
              <a:rPr lang="en-US" sz="2000" dirty="0"/>
              <a:t>2m chains in the ER. Newly synthesized class I heavy chains associate with </a:t>
            </a:r>
            <a:r>
              <a:rPr lang="en-US" sz="2000" dirty="0" err="1"/>
              <a:t>calnexin</a:t>
            </a:r>
            <a:r>
              <a:rPr lang="en-US" sz="2000" dirty="0"/>
              <a:t>, a transmembrane ER chaperone protein that protects and stabilizes partly folded heavy chains until they assemble with </a:t>
            </a:r>
            <a:r>
              <a:rPr lang="el-GR" sz="2000" dirty="0">
                <a:cs typeface="Calibri" panose="020F0502020204030204" pitchFamily="34" charset="0"/>
              </a:rPr>
              <a:t>β</a:t>
            </a:r>
            <a:r>
              <a:rPr lang="en-US" sz="2000" dirty="0"/>
              <a:t>2m. When </a:t>
            </a:r>
            <a:r>
              <a:rPr lang="el-GR" sz="2000" dirty="0">
                <a:cs typeface="Calibri" panose="020F0502020204030204" pitchFamily="34" charset="0"/>
              </a:rPr>
              <a:t>β</a:t>
            </a:r>
            <a:r>
              <a:rPr lang="en-US" sz="2000" dirty="0"/>
              <a:t>2m binds to the heavy chain, </a:t>
            </a:r>
            <a:r>
              <a:rPr lang="en-US" sz="2000" dirty="0" err="1"/>
              <a:t>calnexin</a:t>
            </a:r>
            <a:r>
              <a:rPr lang="en-US" sz="2000" dirty="0"/>
              <a:t> is replaced by the "peptide-loading complex“ including </a:t>
            </a:r>
            <a:r>
              <a:rPr lang="en-US" sz="2000" dirty="0" err="1"/>
              <a:t>calreticulin</a:t>
            </a:r>
            <a:r>
              <a:rPr lang="en-US" sz="2000" dirty="0"/>
              <a:t>, ERp57 and </a:t>
            </a:r>
            <a:r>
              <a:rPr lang="en-US" sz="2000" dirty="0" err="1"/>
              <a:t>tapasin</a:t>
            </a:r>
            <a:r>
              <a:rPr lang="en-US" sz="2000" dirty="0"/>
              <a:t>.</a:t>
            </a:r>
          </a:p>
          <a:p>
            <a:pPr marL="0" indent="0">
              <a:buNone/>
            </a:pPr>
            <a:endParaRPr lang="fr-CH" sz="2000" dirty="0"/>
          </a:p>
        </p:txBody>
      </p:sp>
      <p:sp>
        <p:nvSpPr>
          <p:cNvPr id="5" name="Espace réservé du contenu 4">
            <a:extLst>
              <a:ext uri="{FF2B5EF4-FFF2-40B4-BE49-F238E27FC236}">
                <a16:creationId xmlns:a16="http://schemas.microsoft.com/office/drawing/2014/main" id="{C3C46F10-0E38-854A-B71A-2369D53E566B}"/>
              </a:ext>
            </a:extLst>
          </p:cNvPr>
          <p:cNvSpPr>
            <a:spLocks noGrp="1"/>
          </p:cNvSpPr>
          <p:nvPr>
            <p:ph sz="half" idx="2"/>
          </p:nvPr>
        </p:nvSpPr>
        <p:spPr/>
        <p:txBody>
          <a:bodyPr/>
          <a:lstStyle/>
          <a:p>
            <a:endParaRPr lang="fr-FR"/>
          </a:p>
        </p:txBody>
      </p:sp>
    </p:spTree>
    <p:extLst>
      <p:ext uri="{BB962C8B-B14F-4D97-AF65-F5344CB8AC3E}">
        <p14:creationId xmlns:p14="http://schemas.microsoft.com/office/powerpoint/2010/main" val="1985086269"/>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fontScale="90000"/>
          </a:bodyPr>
          <a:lstStyle/>
          <a:p>
            <a:r>
              <a:rPr lang="en-US" dirty="0"/>
              <a:t>The MHC I presentation pathway: </a:t>
            </a:r>
            <a:br>
              <a:rPr lang="en-US" dirty="0"/>
            </a:br>
            <a:r>
              <a:rPr lang="en-US" dirty="0"/>
              <a:t>Peptide Degradation and Presentation*</a:t>
            </a:r>
            <a:endParaRPr lang="fr-CH" dirty="0"/>
          </a:p>
        </p:txBody>
      </p:sp>
      <p:sp>
        <p:nvSpPr>
          <p:cNvPr id="3" name="Espace réservé du contenu 2"/>
          <p:cNvSpPr>
            <a:spLocks noGrp="1"/>
          </p:cNvSpPr>
          <p:nvPr>
            <p:ph sz="half" idx="1"/>
          </p:nvPr>
        </p:nvSpPr>
        <p:spPr>
          <a:xfrm>
            <a:off x="323528" y="1628800"/>
            <a:ext cx="3886200" cy="4351338"/>
          </a:xfrm>
        </p:spPr>
        <p:txBody>
          <a:bodyPr>
            <a:normAutofit/>
          </a:bodyPr>
          <a:lstStyle/>
          <a:p>
            <a:pPr marL="0" indent="0">
              <a:buNone/>
            </a:pPr>
            <a:r>
              <a:rPr lang="en-US" sz="2000" dirty="0"/>
              <a:t>Cytoplasmic self or non self (virus) proteins are unfolded, </a:t>
            </a:r>
            <a:r>
              <a:rPr lang="en-US" sz="2000" dirty="0" err="1"/>
              <a:t>ubiquitinated</a:t>
            </a:r>
            <a:r>
              <a:rPr lang="en-US" sz="2000" dirty="0"/>
              <a:t>, and degraded in proteasomes. The resulting peptides are transported by the TAP transporter into the endoplasmic reticulum (ER), and then bind to newly synthesized class I MHC molecules. The peptide-class I MHC complexes are transported to the cell surface and are recognized by CD8+ T cells. </a:t>
            </a:r>
          </a:p>
        </p:txBody>
      </p:sp>
      <p:sp>
        <p:nvSpPr>
          <p:cNvPr id="5" name="Espace réservé du contenu 4">
            <a:extLst>
              <a:ext uri="{FF2B5EF4-FFF2-40B4-BE49-F238E27FC236}">
                <a16:creationId xmlns:a16="http://schemas.microsoft.com/office/drawing/2014/main" id="{806EA2D3-FB18-B948-A40D-2B0931A90400}"/>
              </a:ext>
            </a:extLst>
          </p:cNvPr>
          <p:cNvSpPr>
            <a:spLocks noGrp="1"/>
          </p:cNvSpPr>
          <p:nvPr>
            <p:ph sz="half" idx="2"/>
          </p:nvPr>
        </p:nvSpPr>
        <p:spPr/>
        <p:txBody>
          <a:bodyPr/>
          <a:lstStyle/>
          <a:p>
            <a:endParaRPr lang="fr-FR"/>
          </a:p>
        </p:txBody>
      </p:sp>
    </p:spTree>
    <p:extLst>
      <p:ext uri="{BB962C8B-B14F-4D97-AF65-F5344CB8AC3E}">
        <p14:creationId xmlns:p14="http://schemas.microsoft.com/office/powerpoint/2010/main" val="2770538503"/>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en-US"/>
              <a:t>The MHC II presentation pathway</a:t>
            </a:r>
            <a:endParaRPr lang="fr-CH" dirty="0"/>
          </a:p>
        </p:txBody>
      </p:sp>
      <p:sp>
        <p:nvSpPr>
          <p:cNvPr id="3" name="Espace réservé du contenu 2"/>
          <p:cNvSpPr>
            <a:spLocks noGrp="1"/>
          </p:cNvSpPr>
          <p:nvPr>
            <p:ph sz="half" idx="1"/>
          </p:nvPr>
        </p:nvSpPr>
        <p:spPr>
          <a:xfrm>
            <a:off x="323528" y="908720"/>
            <a:ext cx="5112568" cy="4351338"/>
          </a:xfrm>
        </p:spPr>
        <p:txBody>
          <a:bodyPr>
            <a:noAutofit/>
          </a:bodyPr>
          <a:lstStyle/>
          <a:p>
            <a:pPr marL="0" indent="0">
              <a:buNone/>
            </a:pPr>
            <a:r>
              <a:rPr lang="en-US" sz="1600" b="1" dirty="0">
                <a:solidFill>
                  <a:srgbClr val="C00000"/>
                </a:solidFill>
              </a:rPr>
              <a:t>The biosynthetic pathway of MHC class II molecules</a:t>
            </a:r>
          </a:p>
          <a:p>
            <a:r>
              <a:rPr lang="en-US" sz="1600" dirty="0"/>
              <a:t>MHC II molecules are made up of two transmembrane chains (</a:t>
            </a:r>
            <a:r>
              <a:rPr lang="el-GR" sz="1600" dirty="0"/>
              <a:t>α</a:t>
            </a:r>
            <a:r>
              <a:rPr lang="en-US" sz="1600" dirty="0"/>
              <a:t> and </a:t>
            </a:r>
            <a:r>
              <a:rPr lang="el-GR" sz="1600" dirty="0"/>
              <a:t>β</a:t>
            </a:r>
            <a:r>
              <a:rPr lang="en-US" sz="1600" dirty="0"/>
              <a:t>) synthesized and assembled in the ER with a third protein called the invariant chain (li). The Ii chain prevents the loading of peptides on class II molecules.</a:t>
            </a:r>
          </a:p>
          <a:p>
            <a:r>
              <a:rPr lang="en-US" sz="1600" dirty="0"/>
              <a:t>The </a:t>
            </a:r>
            <a:r>
              <a:rPr lang="el-GR" sz="1600" dirty="0"/>
              <a:t>αβ</a:t>
            </a:r>
            <a:r>
              <a:rPr lang="en-US" sz="1600" dirty="0"/>
              <a:t>/li trimeric complexes are transported from the ER to the Golgi and then sent to the endocytic compartments. Here, li is degraded, leaving MHC II molecules free to acquire peptide from endocytosed antigens. </a:t>
            </a:r>
          </a:p>
          <a:p>
            <a:pPr marL="0" indent="0">
              <a:buNone/>
            </a:pPr>
            <a:r>
              <a:rPr lang="en-US" sz="1600" b="1" dirty="0">
                <a:solidFill>
                  <a:srgbClr val="C00000"/>
                </a:solidFill>
              </a:rPr>
              <a:t>The endocytic protein-processing pathway</a:t>
            </a:r>
          </a:p>
          <a:p>
            <a:r>
              <a:rPr lang="en-US" sz="1600" dirty="0"/>
              <a:t>Following internalization (endocytosis), the antigen is enclosed in an endosome that converts to a late endosome, in which the antigen unfolds under low </a:t>
            </a:r>
            <a:r>
              <a:rPr lang="en-US" sz="1600" dirty="0" err="1"/>
              <a:t>pH.</a:t>
            </a:r>
            <a:r>
              <a:rPr lang="en-US" sz="1600" dirty="0"/>
              <a:t> Their fusion with lysosomes creates a highly degradative environment which allows the denaturation and processing of endocytosed antigens into short antigenic peptides. </a:t>
            </a:r>
          </a:p>
          <a:p>
            <a:r>
              <a:rPr lang="en-US" sz="1600" dirty="0"/>
              <a:t>In the endosomes, the chaperone HLA-DM promotes the dissociation of the CLIP peptide (a place holder peptide derived from li) from MHC class II which allows endosomal peptides to bind. </a:t>
            </a:r>
          </a:p>
          <a:p>
            <a:endParaRPr lang="en-US" sz="1600" dirty="0"/>
          </a:p>
          <a:p>
            <a:endParaRPr lang="fr-CH" sz="1600" dirty="0"/>
          </a:p>
        </p:txBody>
      </p:sp>
      <p:pic>
        <p:nvPicPr>
          <p:cNvPr id="6" name="Image 1" descr="mooc_4_Dia45corr.jpg"/>
          <p:cNvPicPr>
            <a:picLocks noGrp="1" noChangeAspect="1"/>
          </p:cNvPicPr>
          <p:nvPr>
            <p:ph sz="half" idx="2"/>
          </p:nvPr>
        </p:nvPicPr>
        <p:blipFill rotWithShape="1">
          <a:blip r:embed="rId2">
            <a:extLst>
              <a:ext uri="{28A0092B-C50C-407E-A947-70E740481C1C}">
                <a14:useLocalDpi xmlns:a14="http://schemas.microsoft.com/office/drawing/2010/main" val="0"/>
              </a:ext>
            </a:extLst>
          </a:blip>
          <a:srcRect l="17762"/>
          <a:stretch/>
        </p:blipFill>
        <p:spPr>
          <a:xfrm>
            <a:off x="5597596" y="836646"/>
            <a:ext cx="3334045" cy="5791631"/>
          </a:xfrm>
        </p:spPr>
      </p:pic>
    </p:spTree>
    <p:extLst>
      <p:ext uri="{BB962C8B-B14F-4D97-AF65-F5344CB8AC3E}">
        <p14:creationId xmlns:p14="http://schemas.microsoft.com/office/powerpoint/2010/main" val="3909910424"/>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en-US"/>
              <a:t>The MHC II presentation pathway*</a:t>
            </a:r>
            <a:endParaRPr lang="fr-CH" dirty="0"/>
          </a:p>
        </p:txBody>
      </p:sp>
      <p:sp>
        <p:nvSpPr>
          <p:cNvPr id="4" name="Espace réservé du contenu 3">
            <a:extLst>
              <a:ext uri="{FF2B5EF4-FFF2-40B4-BE49-F238E27FC236}">
                <a16:creationId xmlns:a16="http://schemas.microsoft.com/office/drawing/2014/main" id="{9E6CB0A6-DD86-F94B-9A64-F1B1AEF3BF13}"/>
              </a:ext>
            </a:extLst>
          </p:cNvPr>
          <p:cNvSpPr>
            <a:spLocks noGrp="1"/>
          </p:cNvSpPr>
          <p:nvPr>
            <p:ph idx="1"/>
          </p:nvPr>
        </p:nvSpPr>
        <p:spPr/>
        <p:txBody>
          <a:bodyPr/>
          <a:lstStyle/>
          <a:p>
            <a:endParaRPr lang="fr-FR"/>
          </a:p>
        </p:txBody>
      </p:sp>
    </p:spTree>
    <p:extLst>
      <p:ext uri="{BB962C8B-B14F-4D97-AF65-F5344CB8AC3E}">
        <p14:creationId xmlns:p14="http://schemas.microsoft.com/office/powerpoint/2010/main" val="4240908368"/>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en-US"/>
              <a:t>The cross presentation pathway </a:t>
            </a:r>
            <a:endParaRPr lang="fr-CH" dirty="0"/>
          </a:p>
        </p:txBody>
      </p:sp>
      <p:sp>
        <p:nvSpPr>
          <p:cNvPr id="3" name="Espace réservé du contenu 2"/>
          <p:cNvSpPr>
            <a:spLocks noGrp="1"/>
          </p:cNvSpPr>
          <p:nvPr>
            <p:ph idx="1"/>
          </p:nvPr>
        </p:nvSpPr>
        <p:spPr/>
        <p:txBody>
          <a:bodyPr>
            <a:normAutofit/>
          </a:bodyPr>
          <a:lstStyle/>
          <a:p>
            <a:r>
              <a:rPr lang="en-GB" sz="1800" dirty="0"/>
              <a:t>The cross presentation pathway is the process by which DCs present internalized exogenous antigens on MHC class I molecules for recognition by CD8+ T cells. </a:t>
            </a:r>
          </a:p>
          <a:p>
            <a:r>
              <a:rPr lang="en-GB" sz="1800" dirty="0"/>
              <a:t>It allows these cells to generate cytotoxic CD8+ T cells against viruses, when the DCs are not the target of the virus and thus do not express viral antigens. </a:t>
            </a:r>
            <a:endParaRPr lang="fr-CH" sz="1800" dirty="0"/>
          </a:p>
        </p:txBody>
      </p:sp>
      <p:pic>
        <p:nvPicPr>
          <p:cNvPr id="6" name="Image 4" descr="dia_32.jpg"/>
          <p:cNvPicPr>
            <a:picLocks noGrp="1" noChangeAspect="1"/>
          </p:cNvPicPr>
          <p:nvPr>
            <p:ph sz="half" idx="4294967295"/>
          </p:nvPr>
        </p:nvPicPr>
        <p:blipFill>
          <a:blip r:embed="rId2">
            <a:extLst>
              <a:ext uri="{28A0092B-C50C-407E-A947-70E740481C1C}">
                <a14:useLocalDpi xmlns:a14="http://schemas.microsoft.com/office/drawing/2010/main" val="0"/>
              </a:ext>
            </a:extLst>
          </a:blip>
          <a:stretch>
            <a:fillRect/>
          </a:stretch>
        </p:blipFill>
        <p:spPr>
          <a:xfrm>
            <a:off x="971600" y="2996952"/>
            <a:ext cx="7573104" cy="3028622"/>
          </a:xfrm>
        </p:spPr>
      </p:pic>
    </p:spTree>
    <p:extLst>
      <p:ext uri="{BB962C8B-B14F-4D97-AF65-F5344CB8AC3E}">
        <p14:creationId xmlns:p14="http://schemas.microsoft.com/office/powerpoint/2010/main" val="3220292704"/>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en-US"/>
              <a:t>The cross presentation pathway </a:t>
            </a:r>
            <a:endParaRPr lang="fr-CH" dirty="0"/>
          </a:p>
        </p:txBody>
      </p:sp>
      <p:sp>
        <p:nvSpPr>
          <p:cNvPr id="3" name="Espace réservé du contenu 2"/>
          <p:cNvSpPr>
            <a:spLocks noGrp="1"/>
          </p:cNvSpPr>
          <p:nvPr>
            <p:ph sz="half" idx="1"/>
          </p:nvPr>
        </p:nvSpPr>
        <p:spPr>
          <a:xfrm>
            <a:off x="539552" y="1412776"/>
            <a:ext cx="3886200" cy="4351338"/>
          </a:xfrm>
        </p:spPr>
        <p:txBody>
          <a:bodyPr>
            <a:normAutofit lnSpcReduction="10000"/>
          </a:bodyPr>
          <a:lstStyle/>
          <a:p>
            <a:pPr marL="0" indent="0">
              <a:buNone/>
            </a:pPr>
            <a:r>
              <a:rPr lang="en-GB" sz="2000" dirty="0"/>
              <a:t>The cross-presentation pathway requires the encounter between:</a:t>
            </a:r>
          </a:p>
          <a:p>
            <a:r>
              <a:rPr lang="en-GB" sz="2000" b="1" dirty="0"/>
              <a:t>MHC I molecules </a:t>
            </a:r>
            <a:r>
              <a:rPr lang="en-GB" sz="2000" dirty="0"/>
              <a:t>generated in the endoplasmic reticulum (ER)</a:t>
            </a:r>
          </a:p>
          <a:p>
            <a:r>
              <a:rPr lang="en-GB" sz="2000" b="1" dirty="0"/>
              <a:t>Peptides</a:t>
            </a:r>
            <a:r>
              <a:rPr lang="en-GB" sz="2000" dirty="0"/>
              <a:t> derived from endocytosed antigens</a:t>
            </a:r>
          </a:p>
          <a:p>
            <a:pPr marL="0" indent="0">
              <a:buNone/>
            </a:pPr>
            <a:r>
              <a:rPr lang="en-GB" sz="2000" dirty="0"/>
              <a:t>This pathway requires exogenous antigens to be re-routed for loading on MHC I molecules, despite their initial sequestration in the endocytic compartments.</a:t>
            </a:r>
          </a:p>
          <a:p>
            <a:pPr marL="0" indent="0">
              <a:buNone/>
            </a:pPr>
            <a:endParaRPr lang="en-GB" sz="2000" dirty="0"/>
          </a:p>
          <a:p>
            <a:pPr marL="0" indent="0">
              <a:buNone/>
            </a:pPr>
            <a:r>
              <a:rPr lang="en-GB" sz="2000" dirty="0"/>
              <a:t>The mechanism is not yet fully established.</a:t>
            </a:r>
          </a:p>
          <a:p>
            <a:pPr marL="0" indent="0">
              <a:buNone/>
            </a:pPr>
            <a:endParaRPr lang="fr-CH" sz="2000" dirty="0"/>
          </a:p>
        </p:txBody>
      </p:sp>
      <p:pic>
        <p:nvPicPr>
          <p:cNvPr id="6" name="Picture 78"/>
          <p:cNvPicPr>
            <a:picLocks noGrp="1" noChangeAspect="1"/>
          </p:cNvPicPr>
          <p:nvPr>
            <p:ph sz="half" idx="2"/>
          </p:nvPr>
        </p:nvPicPr>
        <p:blipFill rotWithShape="1">
          <a:blip r:embed="rId2">
            <a:extLst>
              <a:ext uri="{28A0092B-C50C-407E-A947-70E740481C1C}">
                <a14:useLocalDpi xmlns:a14="http://schemas.microsoft.com/office/drawing/2010/main" val="0"/>
              </a:ext>
            </a:extLst>
          </a:blip>
          <a:srcRect l="14773"/>
          <a:stretch/>
        </p:blipFill>
        <p:spPr>
          <a:xfrm>
            <a:off x="4572000" y="1412776"/>
            <a:ext cx="4408415" cy="4138026"/>
          </a:xfrm>
        </p:spPr>
      </p:pic>
    </p:spTree>
    <p:extLst>
      <p:ext uri="{BB962C8B-B14F-4D97-AF65-F5344CB8AC3E}">
        <p14:creationId xmlns:p14="http://schemas.microsoft.com/office/powerpoint/2010/main" val="3873480692"/>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solidFill>
            <a:srgbClr val="0070C0"/>
          </a:solidFill>
        </p:spPr>
        <p:txBody>
          <a:bodyPr/>
          <a:lstStyle/>
          <a:p>
            <a:r>
              <a:rPr lang="en-US" dirty="0">
                <a:solidFill>
                  <a:schemeClr val="bg1"/>
                </a:solidFill>
              </a:rPr>
              <a:t>Conclusions | Antigen presentation</a:t>
            </a:r>
            <a:endParaRPr lang="en-GB" dirty="0">
              <a:solidFill>
                <a:schemeClr val="bg1"/>
              </a:solidFill>
            </a:endParaRPr>
          </a:p>
        </p:txBody>
      </p:sp>
      <p:sp>
        <p:nvSpPr>
          <p:cNvPr id="3" name="Espace réservé du contenu 2"/>
          <p:cNvSpPr>
            <a:spLocks noGrp="1"/>
          </p:cNvSpPr>
          <p:nvPr>
            <p:ph idx="1"/>
          </p:nvPr>
        </p:nvSpPr>
        <p:spPr/>
        <p:txBody>
          <a:bodyPr>
            <a:noAutofit/>
          </a:bodyPr>
          <a:lstStyle/>
          <a:p>
            <a:pPr marL="0" indent="0">
              <a:lnSpc>
                <a:spcPct val="100000"/>
              </a:lnSpc>
              <a:spcBef>
                <a:spcPts val="0"/>
              </a:spcBef>
              <a:buNone/>
            </a:pPr>
            <a:r>
              <a:rPr lang="en-US" sz="1600" b="1" dirty="0"/>
              <a:t>Antigen presentation </a:t>
            </a:r>
            <a:r>
              <a:rPr lang="en-US" sz="1600" dirty="0"/>
              <a:t>can take place in different contexts</a:t>
            </a:r>
          </a:p>
          <a:p>
            <a:pPr lvl="1">
              <a:lnSpc>
                <a:spcPct val="100000"/>
              </a:lnSpc>
              <a:spcBef>
                <a:spcPts val="0"/>
              </a:spcBef>
              <a:buFont typeface="Courier New" panose="02070309020205020404" pitchFamily="49" charset="0"/>
              <a:buChar char="o"/>
            </a:pPr>
            <a:r>
              <a:rPr lang="en-US" sz="1600" dirty="0"/>
              <a:t>In </a:t>
            </a:r>
            <a:r>
              <a:rPr lang="en-US" sz="1600" b="1" dirty="0"/>
              <a:t>Dendritic cells</a:t>
            </a:r>
            <a:r>
              <a:rPr lang="en-US" sz="1600" dirty="0"/>
              <a:t>, to initiate T cell responses</a:t>
            </a:r>
          </a:p>
          <a:p>
            <a:pPr lvl="1">
              <a:lnSpc>
                <a:spcPct val="100000"/>
              </a:lnSpc>
              <a:spcBef>
                <a:spcPts val="0"/>
              </a:spcBef>
              <a:buFont typeface="Courier New" panose="02070309020205020404" pitchFamily="49" charset="0"/>
              <a:buChar char="o"/>
            </a:pPr>
            <a:r>
              <a:rPr lang="en-US" sz="1600" dirty="0"/>
              <a:t>In </a:t>
            </a:r>
            <a:r>
              <a:rPr lang="en-US" sz="1600" b="1" dirty="0"/>
              <a:t>B cells</a:t>
            </a:r>
            <a:r>
              <a:rPr lang="en-US" sz="1600" dirty="0"/>
              <a:t>, for B cell/T cell interactions</a:t>
            </a:r>
          </a:p>
          <a:p>
            <a:pPr lvl="1">
              <a:lnSpc>
                <a:spcPct val="100000"/>
              </a:lnSpc>
              <a:spcBef>
                <a:spcPts val="0"/>
              </a:spcBef>
              <a:buFont typeface="Courier New" panose="02070309020205020404" pitchFamily="49" charset="0"/>
              <a:buChar char="o"/>
            </a:pPr>
            <a:r>
              <a:rPr lang="en-US" sz="1600" dirty="0"/>
              <a:t>In </a:t>
            </a:r>
            <a:r>
              <a:rPr lang="en-US" sz="1600" b="1" dirty="0"/>
              <a:t>macrophages</a:t>
            </a:r>
            <a:r>
              <a:rPr lang="en-US" sz="1600" dirty="0"/>
              <a:t>, for macrophage-T cell interactions</a:t>
            </a:r>
          </a:p>
          <a:p>
            <a:pPr lvl="1">
              <a:lnSpc>
                <a:spcPct val="100000"/>
              </a:lnSpc>
              <a:spcBef>
                <a:spcPts val="0"/>
              </a:spcBef>
              <a:buFont typeface="Courier New" panose="02070309020205020404" pitchFamily="49" charset="0"/>
              <a:buChar char="o"/>
            </a:pPr>
            <a:r>
              <a:rPr lang="en-US" sz="1600" dirty="0"/>
              <a:t>In </a:t>
            </a:r>
            <a:r>
              <a:rPr lang="en-US" sz="1600" b="1" dirty="0"/>
              <a:t>any cell</a:t>
            </a:r>
            <a:r>
              <a:rPr lang="en-US" sz="1600" dirty="0"/>
              <a:t>, for the elimination of infected or malignant cells by CTLs</a:t>
            </a:r>
          </a:p>
          <a:p>
            <a:pPr>
              <a:lnSpc>
                <a:spcPct val="100000"/>
              </a:lnSpc>
              <a:spcBef>
                <a:spcPts val="0"/>
              </a:spcBef>
            </a:pPr>
            <a:r>
              <a:rPr lang="en-US" sz="1600" b="1" dirty="0"/>
              <a:t>Antigen presenting cells (APCs) </a:t>
            </a:r>
            <a:r>
              <a:rPr lang="en-US" sz="1600" dirty="0"/>
              <a:t>(dendritic cells, macrophages and B cells) deliver a co-stimulatory signal and express MHC II. </a:t>
            </a:r>
          </a:p>
          <a:p>
            <a:pPr>
              <a:lnSpc>
                <a:spcPct val="100000"/>
              </a:lnSpc>
              <a:spcBef>
                <a:spcPts val="0"/>
              </a:spcBef>
            </a:pPr>
            <a:r>
              <a:rPr lang="en-US" sz="1600" b="1" dirty="0"/>
              <a:t>Target cells </a:t>
            </a:r>
            <a:r>
              <a:rPr lang="en-US" sz="1600" dirty="0"/>
              <a:t>refer to cells that present antigens in the context of MHC class I molecules </a:t>
            </a:r>
            <a:br>
              <a:rPr lang="en-US" sz="1600" dirty="0"/>
            </a:br>
            <a:r>
              <a:rPr lang="en-US" sz="1600" dirty="0"/>
              <a:t>      in order to activate cytotoxic effector T cells.</a:t>
            </a:r>
          </a:p>
          <a:p>
            <a:pPr marL="0" indent="0">
              <a:lnSpc>
                <a:spcPct val="100000"/>
              </a:lnSpc>
              <a:spcBef>
                <a:spcPts val="0"/>
              </a:spcBef>
              <a:buNone/>
            </a:pPr>
            <a:endParaRPr lang="en-US" sz="1600" dirty="0"/>
          </a:p>
          <a:p>
            <a:pPr marL="0" indent="0">
              <a:lnSpc>
                <a:spcPct val="100000"/>
              </a:lnSpc>
              <a:spcBef>
                <a:spcPts val="0"/>
              </a:spcBef>
              <a:buNone/>
            </a:pPr>
            <a:r>
              <a:rPr lang="en-US" sz="1600" dirty="0"/>
              <a:t>Cells have evolved </a:t>
            </a:r>
            <a:r>
              <a:rPr lang="en-US" sz="1600" b="1" dirty="0"/>
              <a:t>three pathways for presenting antigen </a:t>
            </a:r>
          </a:p>
          <a:p>
            <a:pPr>
              <a:lnSpc>
                <a:spcPct val="100000"/>
              </a:lnSpc>
              <a:spcBef>
                <a:spcPts val="0"/>
              </a:spcBef>
            </a:pPr>
            <a:r>
              <a:rPr lang="fr-CH" sz="1600" dirty="0"/>
              <a:t>The </a:t>
            </a:r>
            <a:r>
              <a:rPr lang="fr-CH" sz="1600" b="1" dirty="0"/>
              <a:t>MHC I or </a:t>
            </a:r>
            <a:r>
              <a:rPr lang="fr-CH" sz="1600" b="1" dirty="0" err="1"/>
              <a:t>endogenous</a:t>
            </a:r>
            <a:r>
              <a:rPr lang="fr-CH" sz="1600" b="1" dirty="0"/>
              <a:t> </a:t>
            </a:r>
            <a:r>
              <a:rPr lang="fr-CH" sz="1600" b="1" dirty="0" err="1"/>
              <a:t>pathway</a:t>
            </a:r>
            <a:r>
              <a:rPr lang="fr-CH" sz="1600" b="1" dirty="0"/>
              <a:t> </a:t>
            </a:r>
            <a:r>
              <a:rPr lang="fr-FR" sz="1600" dirty="0" err="1"/>
              <a:t>allows</a:t>
            </a:r>
            <a:r>
              <a:rPr lang="fr-FR" sz="1600" dirty="0"/>
              <a:t> </a:t>
            </a:r>
            <a:r>
              <a:rPr lang="fr-FR" sz="1600" dirty="0" err="1"/>
              <a:t>cells</a:t>
            </a:r>
            <a:r>
              <a:rPr lang="fr-FR" sz="1600" dirty="0"/>
              <a:t> to </a:t>
            </a:r>
            <a:r>
              <a:rPr lang="fr-FR" sz="1600" dirty="0" err="1"/>
              <a:t>exhibit</a:t>
            </a:r>
            <a:r>
              <a:rPr lang="fr-FR" sz="1600" dirty="0"/>
              <a:t> a </a:t>
            </a:r>
            <a:r>
              <a:rPr lang="fr-FR" sz="1600" dirty="0" err="1"/>
              <a:t>representative</a:t>
            </a:r>
            <a:r>
              <a:rPr lang="fr-FR" sz="1600" dirty="0"/>
              <a:t> fraction of </a:t>
            </a:r>
            <a:r>
              <a:rPr lang="fr-FR" sz="1600" dirty="0" err="1"/>
              <a:t>their</a:t>
            </a:r>
            <a:r>
              <a:rPr lang="fr-FR" sz="1600" dirty="0"/>
              <a:t> </a:t>
            </a:r>
            <a:r>
              <a:rPr lang="fr-FR" sz="1600" dirty="0" err="1"/>
              <a:t>cytosolic</a:t>
            </a:r>
            <a:r>
              <a:rPr lang="fr-FR" sz="1600" dirty="0"/>
              <a:t> content for inspection by MHC I-</a:t>
            </a:r>
            <a:r>
              <a:rPr lang="fr-FR" sz="1600" dirty="0" err="1"/>
              <a:t>restricted</a:t>
            </a:r>
            <a:r>
              <a:rPr lang="fr-FR" sz="1600" dirty="0"/>
              <a:t> </a:t>
            </a:r>
            <a:r>
              <a:rPr lang="fr-FR" sz="1600" dirty="0" err="1"/>
              <a:t>cytotoxic</a:t>
            </a:r>
            <a:r>
              <a:rPr lang="fr-FR" sz="1600" dirty="0"/>
              <a:t> CD8+ T </a:t>
            </a:r>
            <a:r>
              <a:rPr lang="fr-FR" sz="1600" dirty="0" err="1"/>
              <a:t>cells</a:t>
            </a:r>
            <a:r>
              <a:rPr lang="fr-FR" sz="1600" dirty="0"/>
              <a:t>.</a:t>
            </a:r>
          </a:p>
          <a:p>
            <a:pPr lvl="1">
              <a:lnSpc>
                <a:spcPct val="100000"/>
              </a:lnSpc>
              <a:spcBef>
                <a:spcPts val="0"/>
              </a:spcBef>
              <a:buFont typeface="Courier New" panose="02070309020205020404" pitchFamily="49" charset="0"/>
              <a:buChar char="o"/>
            </a:pPr>
            <a:r>
              <a:rPr lang="fr-FR" sz="1600" dirty="0" err="1"/>
              <a:t>Cytosolic</a:t>
            </a:r>
            <a:r>
              <a:rPr lang="fr-FR" sz="1600" dirty="0"/>
              <a:t> </a:t>
            </a:r>
            <a:r>
              <a:rPr lang="fr-FR" sz="1600" dirty="0" err="1"/>
              <a:t>antigens</a:t>
            </a:r>
            <a:r>
              <a:rPr lang="fr-FR" sz="1600" dirty="0"/>
              <a:t> are </a:t>
            </a:r>
            <a:r>
              <a:rPr lang="fr-FR" sz="1600" dirty="0" err="1"/>
              <a:t>degraded</a:t>
            </a:r>
            <a:r>
              <a:rPr lang="fr-FR" sz="1600" dirty="0"/>
              <a:t> by the </a:t>
            </a:r>
            <a:r>
              <a:rPr lang="fr-FR" sz="1600" dirty="0" err="1"/>
              <a:t>proteasome</a:t>
            </a:r>
            <a:r>
              <a:rPr lang="fr-FR" sz="1600" dirty="0"/>
              <a:t>. Peptides are </a:t>
            </a:r>
            <a:r>
              <a:rPr lang="fr-FR" sz="1600" dirty="0" err="1"/>
              <a:t>transported</a:t>
            </a:r>
            <a:r>
              <a:rPr lang="fr-FR" sz="1600" dirty="0"/>
              <a:t> to the ER by TAP.</a:t>
            </a:r>
          </a:p>
          <a:p>
            <a:pPr lvl="1">
              <a:lnSpc>
                <a:spcPct val="100000"/>
              </a:lnSpc>
              <a:spcBef>
                <a:spcPts val="0"/>
              </a:spcBef>
              <a:buFont typeface="Courier New" panose="02070309020205020404" pitchFamily="49" charset="0"/>
              <a:buChar char="o"/>
            </a:pPr>
            <a:r>
              <a:rPr lang="fr-CH" sz="1600" dirty="0"/>
              <a:t>MHC I </a:t>
            </a:r>
            <a:r>
              <a:rPr lang="fr-CH" sz="1600" dirty="0" err="1"/>
              <a:t>molecules</a:t>
            </a:r>
            <a:r>
              <a:rPr lang="fr-CH" sz="1600" dirty="0"/>
              <a:t> </a:t>
            </a:r>
            <a:r>
              <a:rPr lang="fr-CH" sz="1600" dirty="0" err="1"/>
              <a:t>acquire</a:t>
            </a:r>
            <a:r>
              <a:rPr lang="fr-CH" sz="1600" dirty="0"/>
              <a:t> peptides in the ER </a:t>
            </a:r>
            <a:r>
              <a:rPr lang="fr-CH" sz="1600" dirty="0" err="1"/>
              <a:t>while</a:t>
            </a:r>
            <a:r>
              <a:rPr lang="fr-CH" sz="1600" dirty="0"/>
              <a:t> </a:t>
            </a:r>
            <a:r>
              <a:rPr lang="fr-CH" sz="1600" dirty="0" err="1"/>
              <a:t>they</a:t>
            </a:r>
            <a:r>
              <a:rPr lang="fr-CH" sz="1600" dirty="0"/>
              <a:t> are </a:t>
            </a:r>
            <a:r>
              <a:rPr lang="fr-CH" sz="1600" dirty="0" err="1"/>
              <a:t>synthesized</a:t>
            </a:r>
            <a:r>
              <a:rPr lang="fr-CH" sz="1600" dirty="0"/>
              <a:t>.</a:t>
            </a:r>
          </a:p>
          <a:p>
            <a:pPr>
              <a:lnSpc>
                <a:spcPct val="100000"/>
              </a:lnSpc>
              <a:spcBef>
                <a:spcPts val="0"/>
              </a:spcBef>
            </a:pPr>
            <a:r>
              <a:rPr lang="fr-CH" sz="1600" dirty="0"/>
              <a:t>The </a:t>
            </a:r>
            <a:r>
              <a:rPr lang="fr-CH" sz="1600" b="1" dirty="0"/>
              <a:t>cross-</a:t>
            </a:r>
            <a:r>
              <a:rPr lang="fr-CH" sz="1600" b="1" dirty="0" err="1"/>
              <a:t>presentation</a:t>
            </a:r>
            <a:r>
              <a:rPr lang="fr-CH" sz="1600" b="1" dirty="0"/>
              <a:t> </a:t>
            </a:r>
            <a:r>
              <a:rPr lang="fr-CH" sz="1600" b="1" dirty="0" err="1"/>
              <a:t>pathway</a:t>
            </a:r>
            <a:r>
              <a:rPr lang="fr-CH" sz="1600" b="1" dirty="0"/>
              <a:t> </a:t>
            </a:r>
            <a:r>
              <a:rPr lang="fr-CH" sz="1600" dirty="0" err="1"/>
              <a:t>is</a:t>
            </a:r>
            <a:r>
              <a:rPr lang="fr-CH" sz="1600" dirty="0"/>
              <a:t> </a:t>
            </a:r>
            <a:r>
              <a:rPr lang="fr-CH" sz="1600" dirty="0" err="1"/>
              <a:t>specific</a:t>
            </a:r>
            <a:r>
              <a:rPr lang="fr-CH" sz="1600" dirty="0"/>
              <a:t> to </a:t>
            </a:r>
            <a:r>
              <a:rPr lang="fr-CH" sz="1600" dirty="0" err="1"/>
              <a:t>DCs</a:t>
            </a:r>
            <a:r>
              <a:rPr lang="fr-CH" sz="1600" dirty="0"/>
              <a:t>. It </a:t>
            </a:r>
            <a:r>
              <a:rPr lang="fr-FR" sz="1600" dirty="0" err="1"/>
              <a:t>allows</a:t>
            </a:r>
            <a:r>
              <a:rPr lang="fr-FR" sz="1600" dirty="0"/>
              <a:t> </a:t>
            </a:r>
            <a:r>
              <a:rPr lang="fr-FR" sz="1600" dirty="0" err="1"/>
              <a:t>DCs</a:t>
            </a:r>
            <a:r>
              <a:rPr lang="fr-FR" sz="1600" dirty="0"/>
              <a:t> to </a:t>
            </a:r>
            <a:r>
              <a:rPr lang="fr-FR" sz="1600" dirty="0" err="1"/>
              <a:t>initiate</a:t>
            </a:r>
            <a:r>
              <a:rPr lang="fr-FR" sz="1600" dirty="0"/>
              <a:t> CD8+ T </a:t>
            </a:r>
            <a:r>
              <a:rPr lang="fr-FR" sz="1600" dirty="0" err="1"/>
              <a:t>cell</a:t>
            </a:r>
            <a:r>
              <a:rPr lang="fr-FR" sz="1600" dirty="0"/>
              <a:t> </a:t>
            </a:r>
            <a:r>
              <a:rPr lang="fr-FR" sz="1600" dirty="0" err="1"/>
              <a:t>responses</a:t>
            </a:r>
            <a:r>
              <a:rPr lang="fr-FR" sz="1600" dirty="0"/>
              <a:t> </a:t>
            </a:r>
            <a:r>
              <a:rPr lang="fr-FR" sz="1600" dirty="0" err="1"/>
              <a:t>against</a:t>
            </a:r>
            <a:r>
              <a:rPr lang="fr-FR" sz="1600" dirty="0"/>
              <a:t> </a:t>
            </a:r>
            <a:r>
              <a:rPr lang="fr-FR" sz="1600" dirty="0" err="1"/>
              <a:t>viruses</a:t>
            </a:r>
            <a:r>
              <a:rPr lang="fr-FR" sz="1600" dirty="0"/>
              <a:t> </a:t>
            </a:r>
            <a:r>
              <a:rPr lang="fr-FR" sz="1600" dirty="0" err="1"/>
              <a:t>that</a:t>
            </a:r>
            <a:r>
              <a:rPr lang="fr-FR" sz="1600" dirty="0"/>
              <a:t> infect </a:t>
            </a:r>
            <a:r>
              <a:rPr lang="fr-FR" sz="1600" dirty="0" err="1"/>
              <a:t>cells</a:t>
            </a:r>
            <a:r>
              <a:rPr lang="fr-FR" sz="1600" dirty="0"/>
              <a:t> </a:t>
            </a:r>
            <a:r>
              <a:rPr lang="fr-FR" sz="1600" dirty="0" err="1"/>
              <a:t>other</a:t>
            </a:r>
            <a:r>
              <a:rPr lang="fr-FR" sz="1600" dirty="0"/>
              <a:t> </a:t>
            </a:r>
            <a:r>
              <a:rPr lang="fr-FR" sz="1600" dirty="0" err="1"/>
              <a:t>than</a:t>
            </a:r>
            <a:r>
              <a:rPr lang="fr-FR" sz="1600" dirty="0"/>
              <a:t> </a:t>
            </a:r>
            <a:r>
              <a:rPr lang="fr-FR" sz="1600" dirty="0" err="1"/>
              <a:t>DCs</a:t>
            </a:r>
            <a:r>
              <a:rPr lang="fr-FR" sz="1600" dirty="0"/>
              <a:t>.</a:t>
            </a:r>
          </a:p>
          <a:p>
            <a:pPr>
              <a:lnSpc>
                <a:spcPct val="100000"/>
              </a:lnSpc>
              <a:spcBef>
                <a:spcPts val="0"/>
              </a:spcBef>
            </a:pPr>
            <a:r>
              <a:rPr lang="fr-CH" sz="1600" dirty="0"/>
              <a:t>The </a:t>
            </a:r>
            <a:r>
              <a:rPr lang="fr-CH" sz="1600" b="1" dirty="0"/>
              <a:t>MHC II or </a:t>
            </a:r>
            <a:r>
              <a:rPr lang="fr-CH" sz="1600" b="1" dirty="0" err="1"/>
              <a:t>exogenous</a:t>
            </a:r>
            <a:r>
              <a:rPr lang="fr-CH" sz="1600" b="1" dirty="0"/>
              <a:t> </a:t>
            </a:r>
            <a:r>
              <a:rPr lang="fr-CH" sz="1600" b="1" dirty="0" err="1"/>
              <a:t>pathway</a:t>
            </a:r>
            <a:r>
              <a:rPr lang="fr-CH" sz="1600" b="1" dirty="0"/>
              <a:t> </a:t>
            </a:r>
            <a:r>
              <a:rPr lang="fr-FR" sz="1600" dirty="0" err="1"/>
              <a:t>allows</a:t>
            </a:r>
            <a:r>
              <a:rPr lang="fr-FR" sz="1600" dirty="0"/>
              <a:t> </a:t>
            </a:r>
            <a:r>
              <a:rPr lang="fr-FR" sz="1600" dirty="0" err="1"/>
              <a:t>DCs</a:t>
            </a:r>
            <a:r>
              <a:rPr lang="fr-FR" sz="1600" dirty="0"/>
              <a:t>, B </a:t>
            </a:r>
            <a:r>
              <a:rPr lang="fr-FR" sz="1600" dirty="0" err="1"/>
              <a:t>cells</a:t>
            </a:r>
            <a:r>
              <a:rPr lang="fr-FR" sz="1600" dirty="0"/>
              <a:t> and macrophages to </a:t>
            </a:r>
            <a:r>
              <a:rPr lang="fr-FR" sz="1600" dirty="0" err="1"/>
              <a:t>exhibit</a:t>
            </a:r>
            <a:r>
              <a:rPr lang="fr-FR" sz="1600" dirty="0"/>
              <a:t> a </a:t>
            </a:r>
            <a:r>
              <a:rPr lang="fr-FR" sz="1600" dirty="0" err="1"/>
              <a:t>representative</a:t>
            </a:r>
            <a:r>
              <a:rPr lang="fr-FR" sz="1600" dirty="0"/>
              <a:t> fraction of </a:t>
            </a:r>
            <a:r>
              <a:rPr lang="fr-FR" sz="1600" dirty="0" err="1"/>
              <a:t>their</a:t>
            </a:r>
            <a:r>
              <a:rPr lang="fr-FR" sz="1600" dirty="0"/>
              <a:t> </a:t>
            </a:r>
            <a:r>
              <a:rPr lang="fr-FR" sz="1600" dirty="0" err="1"/>
              <a:t>extracellular</a:t>
            </a:r>
            <a:r>
              <a:rPr lang="fr-FR" sz="1600" dirty="0"/>
              <a:t> </a:t>
            </a:r>
            <a:r>
              <a:rPr lang="fr-FR" sz="1600" dirty="0" err="1"/>
              <a:t>environment</a:t>
            </a:r>
            <a:r>
              <a:rPr lang="fr-FR" sz="1600" dirty="0"/>
              <a:t> for inspection by MHC II-</a:t>
            </a:r>
            <a:r>
              <a:rPr lang="fr-FR" sz="1600" dirty="0" err="1"/>
              <a:t>restricted</a:t>
            </a:r>
            <a:r>
              <a:rPr lang="fr-FR" sz="1600" dirty="0"/>
              <a:t> helper CD4+ T </a:t>
            </a:r>
            <a:r>
              <a:rPr lang="fr-FR" sz="1600" dirty="0" err="1"/>
              <a:t>cells</a:t>
            </a:r>
            <a:r>
              <a:rPr lang="fr-FR" sz="1600" dirty="0"/>
              <a:t>.</a:t>
            </a:r>
          </a:p>
          <a:p>
            <a:pPr lvl="1">
              <a:lnSpc>
                <a:spcPct val="100000"/>
              </a:lnSpc>
              <a:spcBef>
                <a:spcPts val="0"/>
              </a:spcBef>
            </a:pPr>
            <a:r>
              <a:rPr lang="fr-FR" sz="1600" dirty="0" err="1"/>
              <a:t>Endocytosed</a:t>
            </a:r>
            <a:r>
              <a:rPr lang="fr-FR" sz="1600" dirty="0"/>
              <a:t> </a:t>
            </a:r>
            <a:r>
              <a:rPr lang="fr-FR" sz="1600" dirty="0" err="1"/>
              <a:t>antigens</a:t>
            </a:r>
            <a:r>
              <a:rPr lang="fr-FR" sz="1600" dirty="0"/>
              <a:t> are </a:t>
            </a:r>
            <a:r>
              <a:rPr lang="fr-FR" sz="1600" dirty="0" err="1"/>
              <a:t>degraded</a:t>
            </a:r>
            <a:r>
              <a:rPr lang="fr-FR" sz="1600" dirty="0"/>
              <a:t> </a:t>
            </a:r>
            <a:r>
              <a:rPr lang="fr-FR" sz="1600" dirty="0" err="1"/>
              <a:t>along</a:t>
            </a:r>
            <a:r>
              <a:rPr lang="fr-FR" sz="1600" dirty="0"/>
              <a:t> the </a:t>
            </a:r>
            <a:r>
              <a:rPr lang="fr-FR" sz="1600" dirty="0" err="1"/>
              <a:t>endocytic</a:t>
            </a:r>
            <a:r>
              <a:rPr lang="fr-FR" sz="1600" dirty="0"/>
              <a:t> </a:t>
            </a:r>
            <a:r>
              <a:rPr lang="fr-FR" sz="1600" dirty="0" err="1"/>
              <a:t>pathway</a:t>
            </a:r>
            <a:endParaRPr lang="fr-FR" sz="1600" dirty="0"/>
          </a:p>
          <a:p>
            <a:pPr lvl="1">
              <a:lnSpc>
                <a:spcPct val="100000"/>
              </a:lnSpc>
              <a:spcBef>
                <a:spcPts val="0"/>
              </a:spcBef>
            </a:pPr>
            <a:r>
              <a:rPr lang="fr-FR" sz="1600" dirty="0"/>
              <a:t>MHC II </a:t>
            </a:r>
            <a:r>
              <a:rPr lang="fr-FR" sz="1600" dirty="0" err="1"/>
              <a:t>molecules</a:t>
            </a:r>
            <a:r>
              <a:rPr lang="fr-FR" sz="1600" dirty="0"/>
              <a:t> </a:t>
            </a:r>
            <a:r>
              <a:rPr lang="fr-FR" sz="1600" dirty="0" err="1"/>
              <a:t>acquire</a:t>
            </a:r>
            <a:r>
              <a:rPr lang="fr-FR" sz="1600" dirty="0"/>
              <a:t> peptides in lysosome/</a:t>
            </a:r>
            <a:r>
              <a:rPr lang="fr-FR" sz="1600" dirty="0" err="1"/>
              <a:t>late</a:t>
            </a:r>
            <a:r>
              <a:rPr lang="fr-FR" sz="1600" dirty="0"/>
              <a:t> endosome on </a:t>
            </a:r>
            <a:r>
              <a:rPr lang="fr-FR" sz="1600" dirty="0" err="1"/>
              <a:t>their</a:t>
            </a:r>
            <a:r>
              <a:rPr lang="fr-FR" sz="1600" dirty="0"/>
              <a:t> </a:t>
            </a:r>
            <a:r>
              <a:rPr lang="fr-FR" sz="1600" dirty="0" err="1"/>
              <a:t>way</a:t>
            </a:r>
            <a:r>
              <a:rPr lang="fr-FR" sz="1600" dirty="0"/>
              <a:t> to the</a:t>
            </a:r>
            <a:br>
              <a:rPr lang="fr-FR" sz="1600" dirty="0"/>
            </a:br>
            <a:r>
              <a:rPr lang="fr-FR" sz="1600" dirty="0"/>
              <a:t>    plasma membrane.</a:t>
            </a:r>
            <a:endParaRPr lang="fr-CH" sz="1600" dirty="0"/>
          </a:p>
        </p:txBody>
      </p:sp>
    </p:spTree>
    <p:extLst>
      <p:ext uri="{BB962C8B-B14F-4D97-AF65-F5344CB8AC3E}">
        <p14:creationId xmlns:p14="http://schemas.microsoft.com/office/powerpoint/2010/main" val="1556781773"/>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Content Placeholder 5">
            <a:extLst>
              <a:ext uri="{FF2B5EF4-FFF2-40B4-BE49-F238E27FC236}">
                <a16:creationId xmlns:a16="http://schemas.microsoft.com/office/drawing/2014/main" id="{8D064311-778E-4B1D-A526-FF9091442B49}"/>
              </a:ext>
            </a:extLst>
          </p:cNvPr>
          <p:cNvGraphicFramePr>
            <a:graphicFrameLocks noGrp="1"/>
          </p:cNvGraphicFramePr>
          <p:nvPr>
            <p:ph idx="1"/>
            <p:extLst>
              <p:ext uri="{D42A27DB-BD31-4B8C-83A1-F6EECF244321}">
                <p14:modId xmlns:p14="http://schemas.microsoft.com/office/powerpoint/2010/main" val="119043574"/>
              </p:ext>
            </p:extLst>
          </p:nvPr>
        </p:nvGraphicFramePr>
        <p:xfrm>
          <a:off x="233363" y="903288"/>
          <a:ext cx="8734425" cy="5227320"/>
        </p:xfrm>
        <a:graphic>
          <a:graphicData uri="http://schemas.openxmlformats.org/drawingml/2006/table">
            <a:tbl>
              <a:tblPr firstRow="1" bandRow="1">
                <a:tableStyleId>{8799B23B-EC83-4686-B30A-512413B5E67A}</a:tableStyleId>
              </a:tblPr>
              <a:tblGrid>
                <a:gridCol w="2911475">
                  <a:extLst>
                    <a:ext uri="{9D8B030D-6E8A-4147-A177-3AD203B41FA5}">
                      <a16:colId xmlns:a16="http://schemas.microsoft.com/office/drawing/2014/main" val="1729163322"/>
                    </a:ext>
                  </a:extLst>
                </a:gridCol>
                <a:gridCol w="2795314">
                  <a:extLst>
                    <a:ext uri="{9D8B030D-6E8A-4147-A177-3AD203B41FA5}">
                      <a16:colId xmlns:a16="http://schemas.microsoft.com/office/drawing/2014/main" val="326683403"/>
                    </a:ext>
                  </a:extLst>
                </a:gridCol>
                <a:gridCol w="3027636">
                  <a:extLst>
                    <a:ext uri="{9D8B030D-6E8A-4147-A177-3AD203B41FA5}">
                      <a16:colId xmlns:a16="http://schemas.microsoft.com/office/drawing/2014/main" val="1555018694"/>
                    </a:ext>
                  </a:extLst>
                </a:gridCol>
              </a:tblGrid>
              <a:tr h="370840">
                <a:tc>
                  <a:txBody>
                    <a:bodyPr/>
                    <a:lstStyle/>
                    <a:p>
                      <a:r>
                        <a:rPr lang="fr-CH" sz="1600" dirty="0" err="1"/>
                        <a:t>Feature</a:t>
                      </a:r>
                      <a:endParaRPr lang="fr-CH" sz="1600" dirty="0"/>
                    </a:p>
                  </a:txBody>
                  <a:tcPr/>
                </a:tc>
                <a:tc>
                  <a:txBody>
                    <a:bodyPr/>
                    <a:lstStyle/>
                    <a:p>
                      <a:r>
                        <a:rPr lang="fr-CH" sz="1600" dirty="0"/>
                        <a:t>Class I MHC </a:t>
                      </a:r>
                      <a:r>
                        <a:rPr lang="fr-CH" sz="1600" dirty="0" err="1"/>
                        <a:t>pathway</a:t>
                      </a:r>
                      <a:endParaRPr lang="fr-CH" sz="1600" dirty="0"/>
                    </a:p>
                  </a:txBody>
                  <a:tcPr/>
                </a:tc>
                <a:tc>
                  <a:txBody>
                    <a:bodyPr/>
                    <a:lstStyle/>
                    <a:p>
                      <a:r>
                        <a:rPr lang="fr-CH" sz="1600" dirty="0"/>
                        <a:t>Class II MHC </a:t>
                      </a:r>
                      <a:r>
                        <a:rPr lang="fr-CH" sz="1600" dirty="0" err="1"/>
                        <a:t>pathway</a:t>
                      </a:r>
                      <a:endParaRPr lang="fr-CH" sz="1600" dirty="0"/>
                    </a:p>
                  </a:txBody>
                  <a:tcPr/>
                </a:tc>
                <a:extLst>
                  <a:ext uri="{0D108BD9-81ED-4DB2-BD59-A6C34878D82A}">
                    <a16:rowId xmlns:a16="http://schemas.microsoft.com/office/drawing/2014/main" val="1917879194"/>
                  </a:ext>
                </a:extLst>
              </a:tr>
              <a:tr h="370840">
                <a:tc>
                  <a:txBody>
                    <a:bodyPr/>
                    <a:lstStyle/>
                    <a:p>
                      <a:r>
                        <a:rPr lang="fr-CH" sz="1600" dirty="0"/>
                        <a:t>Stable peptide-MHC </a:t>
                      </a:r>
                      <a:r>
                        <a:rPr lang="fr-CH" sz="1600" dirty="0" err="1"/>
                        <a:t>complex</a:t>
                      </a:r>
                      <a:endParaRPr lang="fr-CH" sz="1600" dirty="0"/>
                    </a:p>
                  </a:txBody>
                  <a:tcPr/>
                </a:tc>
                <a:tc>
                  <a:txBody>
                    <a:bodyPr/>
                    <a:lstStyle/>
                    <a:p>
                      <a:r>
                        <a:rPr lang="fr-CH" sz="1600" dirty="0" err="1"/>
                        <a:t>Polymorphic</a:t>
                      </a:r>
                      <a:r>
                        <a:rPr lang="fr-CH" sz="1600" dirty="0"/>
                        <a:t> </a:t>
                      </a:r>
                      <a:r>
                        <a:rPr lang="el-GR" sz="1600" dirty="0"/>
                        <a:t>α</a:t>
                      </a:r>
                      <a:r>
                        <a:rPr lang="fr-CH" sz="1600" dirty="0"/>
                        <a:t> </a:t>
                      </a:r>
                      <a:r>
                        <a:rPr lang="fr-CH" sz="1600" dirty="0" err="1"/>
                        <a:t>chain</a:t>
                      </a:r>
                      <a:endParaRPr lang="fr-CH" sz="1600" dirty="0"/>
                    </a:p>
                    <a:p>
                      <a:r>
                        <a:rPr lang="el-GR" sz="1600" dirty="0"/>
                        <a:t>β</a:t>
                      </a:r>
                      <a:r>
                        <a:rPr lang="fr-CH" sz="1600" dirty="0"/>
                        <a:t>2-microglobulin</a:t>
                      </a:r>
                    </a:p>
                    <a:p>
                      <a:r>
                        <a:rPr lang="fr-CH" sz="1600" dirty="0"/>
                        <a:t>peptide</a:t>
                      </a:r>
                    </a:p>
                    <a:p>
                      <a:endParaRPr lang="fr-CH" sz="1600"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fr-CH" sz="1600" dirty="0" err="1"/>
                        <a:t>Polymorphic</a:t>
                      </a:r>
                      <a:r>
                        <a:rPr lang="fr-CH" sz="1600" dirty="0"/>
                        <a:t> </a:t>
                      </a:r>
                      <a:r>
                        <a:rPr lang="el-GR" sz="1600" dirty="0"/>
                        <a:t>α</a:t>
                      </a:r>
                      <a:r>
                        <a:rPr lang="fr-CH" sz="1600" dirty="0"/>
                        <a:t> and </a:t>
                      </a:r>
                      <a:r>
                        <a:rPr lang="el-GR" sz="1600" dirty="0"/>
                        <a:t>β</a:t>
                      </a:r>
                      <a:r>
                        <a:rPr lang="fr-CH" sz="1600" dirty="0"/>
                        <a:t> </a:t>
                      </a:r>
                      <a:r>
                        <a:rPr lang="fr-CH" sz="1600" dirty="0" err="1"/>
                        <a:t>chains</a:t>
                      </a:r>
                      <a:r>
                        <a:rPr lang="fr-CH" sz="1600" dirty="0"/>
                        <a:t> peptide</a:t>
                      </a:r>
                    </a:p>
                    <a:p>
                      <a:endParaRPr lang="fr-CH" sz="1600" dirty="0"/>
                    </a:p>
                  </a:txBody>
                  <a:tcPr/>
                </a:tc>
                <a:extLst>
                  <a:ext uri="{0D108BD9-81ED-4DB2-BD59-A6C34878D82A}">
                    <a16:rowId xmlns:a16="http://schemas.microsoft.com/office/drawing/2014/main" val="2660545644"/>
                  </a:ext>
                </a:extLst>
              </a:tr>
              <a:tr h="370840">
                <a:tc>
                  <a:txBody>
                    <a:bodyPr/>
                    <a:lstStyle/>
                    <a:p>
                      <a:r>
                        <a:rPr lang="fr-CH" sz="1600" dirty="0" err="1"/>
                        <a:t>APCs</a:t>
                      </a:r>
                      <a:r>
                        <a:rPr lang="fr-CH" sz="1600" dirty="0"/>
                        <a:t> </a:t>
                      </a:r>
                      <a:r>
                        <a:rPr lang="fr-CH" sz="1600" dirty="0" err="1"/>
                        <a:t>involved</a:t>
                      </a:r>
                      <a:endParaRPr lang="fr-CH" sz="1600" dirty="0"/>
                    </a:p>
                  </a:txBody>
                  <a:tcPr/>
                </a:tc>
                <a:tc>
                  <a:txBody>
                    <a:bodyPr/>
                    <a:lstStyle/>
                    <a:p>
                      <a:r>
                        <a:rPr lang="fr-CH" sz="1600" dirty="0"/>
                        <a:t>All </a:t>
                      </a:r>
                      <a:r>
                        <a:rPr lang="fr-CH" sz="1600" dirty="0" err="1"/>
                        <a:t>nucleated</a:t>
                      </a:r>
                      <a:r>
                        <a:rPr lang="fr-CH" sz="1600" dirty="0"/>
                        <a:t> </a:t>
                      </a:r>
                      <a:r>
                        <a:rPr lang="fr-CH" sz="1600" dirty="0" err="1"/>
                        <a:t>cells</a:t>
                      </a:r>
                      <a:endParaRPr lang="fr-CH" sz="1600"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fr-CH" sz="1600" dirty="0" err="1"/>
                        <a:t>DCs</a:t>
                      </a:r>
                      <a:r>
                        <a:rPr lang="fr-CH" sz="1600" dirty="0"/>
                        <a:t>, macrophages, B </a:t>
                      </a:r>
                      <a:r>
                        <a:rPr lang="fr-CH" sz="1600" dirty="0" err="1"/>
                        <a:t>cells</a:t>
                      </a:r>
                      <a:r>
                        <a:rPr lang="fr-CH" sz="1600" dirty="0"/>
                        <a:t>, </a:t>
                      </a:r>
                      <a:r>
                        <a:rPr lang="fr-CH" sz="1600" dirty="0" err="1"/>
                        <a:t>some</a:t>
                      </a:r>
                      <a:r>
                        <a:rPr lang="fr-CH" sz="1600" dirty="0"/>
                        <a:t> </a:t>
                      </a:r>
                      <a:r>
                        <a:rPr lang="fr-CH" sz="1600" dirty="0" err="1"/>
                        <a:t>endothelial</a:t>
                      </a:r>
                      <a:r>
                        <a:rPr lang="fr-CH" sz="1600" dirty="0"/>
                        <a:t> </a:t>
                      </a:r>
                      <a:r>
                        <a:rPr lang="fr-CH" sz="1600" dirty="0" err="1"/>
                        <a:t>cells</a:t>
                      </a:r>
                      <a:r>
                        <a:rPr lang="fr-CH" sz="1600" dirty="0"/>
                        <a:t>, </a:t>
                      </a:r>
                      <a:r>
                        <a:rPr lang="fr-CH" sz="1600" dirty="0" err="1"/>
                        <a:t>thymic</a:t>
                      </a:r>
                      <a:r>
                        <a:rPr lang="fr-CH" sz="1600" dirty="0"/>
                        <a:t> </a:t>
                      </a:r>
                      <a:r>
                        <a:rPr lang="fr-CH" sz="1600" dirty="0" err="1"/>
                        <a:t>epithelial</a:t>
                      </a:r>
                      <a:r>
                        <a:rPr lang="fr-CH" sz="1600" dirty="0"/>
                        <a:t> </a:t>
                      </a:r>
                      <a:r>
                        <a:rPr lang="fr-CH" sz="1600" dirty="0" err="1"/>
                        <a:t>cells</a:t>
                      </a:r>
                      <a:endParaRPr lang="fr-CH" sz="1600" dirty="0"/>
                    </a:p>
                  </a:txBody>
                  <a:tcPr/>
                </a:tc>
                <a:extLst>
                  <a:ext uri="{0D108BD9-81ED-4DB2-BD59-A6C34878D82A}">
                    <a16:rowId xmlns:a16="http://schemas.microsoft.com/office/drawing/2014/main" val="2208669013"/>
                  </a:ext>
                </a:extLst>
              </a:tr>
              <a:tr h="370840">
                <a:tc>
                  <a:txBody>
                    <a:bodyPr/>
                    <a:lstStyle/>
                    <a:p>
                      <a:r>
                        <a:rPr lang="fr-CH" sz="1600" dirty="0"/>
                        <a:t>T </a:t>
                      </a:r>
                      <a:r>
                        <a:rPr lang="fr-CH" sz="1600" dirty="0" err="1"/>
                        <a:t>cells</a:t>
                      </a:r>
                      <a:r>
                        <a:rPr lang="fr-CH" sz="1600" dirty="0"/>
                        <a:t> </a:t>
                      </a:r>
                      <a:r>
                        <a:rPr lang="fr-CH" sz="1600" dirty="0" err="1"/>
                        <a:t>responding</a:t>
                      </a:r>
                      <a:endParaRPr lang="fr-CH" sz="1600" dirty="0"/>
                    </a:p>
                  </a:txBody>
                  <a:tcPr/>
                </a:tc>
                <a:tc>
                  <a:txBody>
                    <a:bodyPr/>
                    <a:lstStyle/>
                    <a:p>
                      <a:r>
                        <a:rPr lang="fr-CH" sz="1600" dirty="0"/>
                        <a:t>CD8+ T </a:t>
                      </a:r>
                      <a:r>
                        <a:rPr lang="fr-CH" sz="1600" dirty="0" err="1"/>
                        <a:t>cells</a:t>
                      </a:r>
                      <a:r>
                        <a:rPr lang="fr-CH" sz="1600" dirty="0"/>
                        <a:t> </a:t>
                      </a:r>
                    </a:p>
                    <a:p>
                      <a:r>
                        <a:rPr lang="fr-CH" sz="1600" dirty="0"/>
                        <a:t>(</a:t>
                      </a:r>
                      <a:r>
                        <a:rPr lang="fr-CH" sz="1600" dirty="0" err="1"/>
                        <a:t>CTLs</a:t>
                      </a:r>
                      <a:r>
                        <a:rPr lang="fr-CH" sz="1600" dirty="0"/>
                        <a:t>)</a:t>
                      </a:r>
                    </a:p>
                    <a:p>
                      <a:endParaRPr lang="fr-CH" sz="1600" dirty="0"/>
                    </a:p>
                    <a:p>
                      <a:endParaRPr lang="fr-CH" sz="1600" dirty="0"/>
                    </a:p>
                  </a:txBody>
                  <a:tcPr/>
                </a:tc>
                <a:tc>
                  <a:txBody>
                    <a:bodyPr/>
                    <a:lstStyle/>
                    <a:p>
                      <a:r>
                        <a:rPr lang="fr-CH" sz="1600" dirty="0"/>
                        <a:t>CD4+ T </a:t>
                      </a:r>
                      <a:r>
                        <a:rPr lang="fr-CH" sz="1600" dirty="0" err="1"/>
                        <a:t>cells</a:t>
                      </a:r>
                      <a:r>
                        <a:rPr lang="fr-CH" sz="1600" dirty="0"/>
                        <a:t> </a:t>
                      </a:r>
                    </a:p>
                    <a:p>
                      <a:r>
                        <a:rPr lang="fr-CH" sz="1600" dirty="0"/>
                        <a:t>(Th </a:t>
                      </a:r>
                      <a:r>
                        <a:rPr lang="fr-CH" sz="1600" dirty="0" err="1"/>
                        <a:t>cells</a:t>
                      </a:r>
                      <a:r>
                        <a:rPr lang="fr-CH" sz="1600" dirty="0"/>
                        <a:t>)</a:t>
                      </a:r>
                    </a:p>
                  </a:txBody>
                  <a:tcPr/>
                </a:tc>
                <a:extLst>
                  <a:ext uri="{0D108BD9-81ED-4DB2-BD59-A6C34878D82A}">
                    <a16:rowId xmlns:a16="http://schemas.microsoft.com/office/drawing/2014/main" val="2931525501"/>
                  </a:ext>
                </a:extLst>
              </a:tr>
              <a:tr h="370840">
                <a:tc>
                  <a:txBody>
                    <a:bodyPr/>
                    <a:lstStyle/>
                    <a:p>
                      <a:r>
                        <a:rPr lang="fr-CH" sz="1600" dirty="0"/>
                        <a:t>Source of </a:t>
                      </a:r>
                      <a:r>
                        <a:rPr lang="fr-CH" sz="1600" dirty="0" err="1"/>
                        <a:t>protein</a:t>
                      </a:r>
                      <a:r>
                        <a:rPr lang="fr-CH" sz="1600" dirty="0"/>
                        <a:t> </a:t>
                      </a:r>
                      <a:r>
                        <a:rPr lang="fr-CH" sz="1600" dirty="0" err="1"/>
                        <a:t>antigens</a:t>
                      </a:r>
                      <a:endParaRPr lang="fr-CH" sz="1600" dirty="0"/>
                    </a:p>
                  </a:txBody>
                  <a:tcPr/>
                </a:tc>
                <a:tc>
                  <a:txBody>
                    <a:bodyPr/>
                    <a:lstStyle/>
                    <a:p>
                      <a:r>
                        <a:rPr lang="fr-CH" sz="1600" dirty="0"/>
                        <a:t>Cytosol (</a:t>
                      </a:r>
                      <a:r>
                        <a:rPr lang="fr-CH" sz="1600" dirty="0" err="1"/>
                        <a:t>synthesized</a:t>
                      </a:r>
                      <a:r>
                        <a:rPr lang="fr-CH" sz="1600" dirty="0"/>
                        <a:t> in the </a:t>
                      </a:r>
                      <a:r>
                        <a:rPr lang="fr-CH" sz="1600" dirty="0" err="1"/>
                        <a:t>cell</a:t>
                      </a:r>
                      <a:r>
                        <a:rPr lang="fr-CH" sz="1600" dirty="0"/>
                        <a:t> or </a:t>
                      </a:r>
                      <a:r>
                        <a:rPr lang="fr-CH" sz="1600" dirty="0" err="1"/>
                        <a:t>delivered</a:t>
                      </a:r>
                      <a:r>
                        <a:rPr lang="fr-CH" sz="1600" dirty="0"/>
                        <a:t> </a:t>
                      </a:r>
                      <a:r>
                        <a:rPr lang="fr-CH" sz="1600" dirty="0" err="1"/>
                        <a:t>from</a:t>
                      </a:r>
                      <a:r>
                        <a:rPr lang="fr-CH" sz="1600" dirty="0"/>
                        <a:t> phagosomes)</a:t>
                      </a:r>
                    </a:p>
                  </a:txBody>
                  <a:tcPr/>
                </a:tc>
                <a:tc>
                  <a:txBody>
                    <a:bodyPr/>
                    <a:lstStyle/>
                    <a:p>
                      <a:r>
                        <a:rPr lang="fr-CH" sz="1600" dirty="0"/>
                        <a:t>Endosomes/lysosomes (</a:t>
                      </a:r>
                      <a:r>
                        <a:rPr lang="fr-CH" sz="1600" dirty="0" err="1"/>
                        <a:t>internalized</a:t>
                      </a:r>
                      <a:r>
                        <a:rPr lang="fr-CH" sz="1600" dirty="0"/>
                        <a:t> </a:t>
                      </a:r>
                      <a:r>
                        <a:rPr lang="fr-CH" sz="1600" dirty="0" err="1"/>
                        <a:t>from</a:t>
                      </a:r>
                      <a:r>
                        <a:rPr lang="fr-CH" sz="1600" dirty="0"/>
                        <a:t> </a:t>
                      </a:r>
                      <a:r>
                        <a:rPr lang="fr-CH" sz="1600" dirty="0" err="1"/>
                        <a:t>exterior</a:t>
                      </a:r>
                      <a:r>
                        <a:rPr lang="fr-CH" sz="1600" dirty="0"/>
                        <a:t> milieu)</a:t>
                      </a:r>
                    </a:p>
                  </a:txBody>
                  <a:tcPr/>
                </a:tc>
                <a:extLst>
                  <a:ext uri="{0D108BD9-81ED-4DB2-BD59-A6C34878D82A}">
                    <a16:rowId xmlns:a16="http://schemas.microsoft.com/office/drawing/2014/main" val="2072607771"/>
                  </a:ext>
                </a:extLst>
              </a:tr>
              <a:tr h="370840">
                <a:tc>
                  <a:txBody>
                    <a:bodyPr/>
                    <a:lstStyle/>
                    <a:p>
                      <a:r>
                        <a:rPr lang="fr-CH" sz="1600" dirty="0"/>
                        <a:t>Enzymes </a:t>
                      </a:r>
                      <a:r>
                        <a:rPr lang="fr-CH" sz="1600" dirty="0" err="1"/>
                        <a:t>generating</a:t>
                      </a:r>
                      <a:r>
                        <a:rPr lang="fr-CH" sz="1600" dirty="0"/>
                        <a:t> peptides</a:t>
                      </a:r>
                    </a:p>
                  </a:txBody>
                  <a:tcPr/>
                </a:tc>
                <a:tc>
                  <a:txBody>
                    <a:bodyPr/>
                    <a:lstStyle/>
                    <a:p>
                      <a:r>
                        <a:rPr lang="fr-CH" sz="1600" dirty="0" err="1"/>
                        <a:t>Cytosolic</a:t>
                      </a:r>
                      <a:r>
                        <a:rPr lang="fr-CH" sz="1600" dirty="0"/>
                        <a:t> </a:t>
                      </a:r>
                      <a:r>
                        <a:rPr lang="fr-CH" sz="1600" dirty="0" err="1"/>
                        <a:t>proteasome</a:t>
                      </a:r>
                      <a:endParaRPr lang="fr-CH" sz="1600" dirty="0"/>
                    </a:p>
                  </a:txBody>
                  <a:tcPr/>
                </a:tc>
                <a:tc>
                  <a:txBody>
                    <a:bodyPr/>
                    <a:lstStyle/>
                    <a:p>
                      <a:r>
                        <a:rPr lang="fr-CH" sz="1600" dirty="0"/>
                        <a:t>Endolysosomal </a:t>
                      </a:r>
                      <a:r>
                        <a:rPr lang="fr-CH" sz="1600" dirty="0" err="1"/>
                        <a:t>proteases</a:t>
                      </a:r>
                      <a:r>
                        <a:rPr lang="fr-CH" sz="1600" dirty="0"/>
                        <a:t> (e.g. </a:t>
                      </a:r>
                      <a:r>
                        <a:rPr lang="fr-CH" sz="1600" dirty="0" err="1"/>
                        <a:t>cathepsins</a:t>
                      </a:r>
                      <a:r>
                        <a:rPr lang="fr-CH" sz="1600" dirty="0"/>
                        <a:t>)</a:t>
                      </a:r>
                    </a:p>
                  </a:txBody>
                  <a:tcPr/>
                </a:tc>
                <a:extLst>
                  <a:ext uri="{0D108BD9-81ED-4DB2-BD59-A6C34878D82A}">
                    <a16:rowId xmlns:a16="http://schemas.microsoft.com/office/drawing/2014/main" val="3382117214"/>
                  </a:ext>
                </a:extLst>
              </a:tr>
              <a:tr h="370840">
                <a:tc>
                  <a:txBody>
                    <a:bodyPr/>
                    <a:lstStyle/>
                    <a:p>
                      <a:r>
                        <a:rPr lang="fr-CH" sz="1600" dirty="0"/>
                        <a:t>Site of peptide </a:t>
                      </a:r>
                      <a:r>
                        <a:rPr lang="fr-CH" sz="1600" dirty="0" err="1"/>
                        <a:t>loading</a:t>
                      </a:r>
                      <a:r>
                        <a:rPr lang="fr-CH" sz="1600" dirty="0"/>
                        <a:t> on MHC</a:t>
                      </a:r>
                    </a:p>
                  </a:txBody>
                  <a:tcPr/>
                </a:tc>
                <a:tc>
                  <a:txBody>
                    <a:bodyPr/>
                    <a:lstStyle/>
                    <a:p>
                      <a:r>
                        <a:rPr lang="fr-CH" sz="1600" dirty="0"/>
                        <a:t>ER</a:t>
                      </a:r>
                    </a:p>
                  </a:txBody>
                  <a:tcPr/>
                </a:tc>
                <a:tc>
                  <a:txBody>
                    <a:bodyPr/>
                    <a:lstStyle/>
                    <a:p>
                      <a:r>
                        <a:rPr lang="fr-CH" sz="1600" dirty="0" err="1"/>
                        <a:t>Vesicular</a:t>
                      </a:r>
                      <a:r>
                        <a:rPr lang="fr-CH" sz="1600" dirty="0"/>
                        <a:t> </a:t>
                      </a:r>
                      <a:r>
                        <a:rPr lang="fr-CH" sz="1600" dirty="0" err="1"/>
                        <a:t>compartment</a:t>
                      </a:r>
                      <a:endParaRPr lang="fr-CH" sz="1600" dirty="0"/>
                    </a:p>
                  </a:txBody>
                  <a:tcPr/>
                </a:tc>
                <a:extLst>
                  <a:ext uri="{0D108BD9-81ED-4DB2-BD59-A6C34878D82A}">
                    <a16:rowId xmlns:a16="http://schemas.microsoft.com/office/drawing/2014/main" val="1562186991"/>
                  </a:ext>
                </a:extLst>
              </a:tr>
              <a:tr h="370840">
                <a:tc>
                  <a:txBody>
                    <a:bodyPr/>
                    <a:lstStyle/>
                    <a:p>
                      <a:r>
                        <a:rPr lang="fr-CH" sz="1600" dirty="0"/>
                        <a:t>Transport and </a:t>
                      </a:r>
                      <a:r>
                        <a:rPr lang="fr-CH" sz="1600" dirty="0" err="1"/>
                        <a:t>loading</a:t>
                      </a:r>
                      <a:r>
                        <a:rPr lang="fr-CH" sz="1600" dirty="0"/>
                        <a:t> </a:t>
                      </a:r>
                      <a:r>
                        <a:rPr lang="fr-CH" sz="1600" dirty="0" err="1"/>
                        <a:t>molecules</a:t>
                      </a:r>
                      <a:endParaRPr lang="fr-CH" sz="1600" dirty="0"/>
                    </a:p>
                  </a:txBody>
                  <a:tcPr/>
                </a:tc>
                <a:tc>
                  <a:txBody>
                    <a:bodyPr/>
                    <a:lstStyle/>
                    <a:p>
                      <a:r>
                        <a:rPr lang="fr-CH" sz="1600" dirty="0"/>
                        <a:t>TAP</a:t>
                      </a:r>
                    </a:p>
                  </a:txBody>
                  <a:tcPr/>
                </a:tc>
                <a:tc>
                  <a:txBody>
                    <a:bodyPr/>
                    <a:lstStyle/>
                    <a:p>
                      <a:r>
                        <a:rPr lang="fr-CH" sz="1600" dirty="0"/>
                        <a:t>Invariant </a:t>
                      </a:r>
                      <a:r>
                        <a:rPr lang="fr-CH" sz="1600" dirty="0" err="1"/>
                        <a:t>chain</a:t>
                      </a:r>
                      <a:r>
                        <a:rPr lang="fr-CH" sz="1600" dirty="0"/>
                        <a:t> (Ii), DM</a:t>
                      </a:r>
                    </a:p>
                  </a:txBody>
                  <a:tcPr/>
                </a:tc>
                <a:extLst>
                  <a:ext uri="{0D108BD9-81ED-4DB2-BD59-A6C34878D82A}">
                    <a16:rowId xmlns:a16="http://schemas.microsoft.com/office/drawing/2014/main" val="2664577229"/>
                  </a:ext>
                </a:extLst>
              </a:tr>
            </a:tbl>
          </a:graphicData>
        </a:graphic>
      </p:graphicFrame>
      <p:sp>
        <p:nvSpPr>
          <p:cNvPr id="81922" name="Text Box 7"/>
          <p:cNvSpPr txBox="1">
            <a:spLocks noChangeArrowheads="1"/>
          </p:cNvSpPr>
          <p:nvPr/>
        </p:nvSpPr>
        <p:spPr bwMode="auto">
          <a:xfrm>
            <a:off x="581730" y="6218741"/>
            <a:ext cx="7848600" cy="523220"/>
          </a:xfrm>
          <a:prstGeom prst="rect">
            <a:avLst/>
          </a:prstGeom>
          <a:solidFill>
            <a:schemeClr val="bg1">
              <a:alpha val="38039"/>
            </a:schemeClr>
          </a:solidFill>
          <a:ln>
            <a:noFill/>
          </a:ln>
          <a:extLst>
            <a:ext uri="{91240B29-F687-4f45-9708-019B960494DF}">
              <a14:hiddenLine xmlns="" xmlns:a14="http://schemas.microsoft.com/office/drawing/2010/main" w="12700">
                <a:solidFill>
                  <a:srgbClr val="000000"/>
                </a:solidFill>
                <a:miter lim="800000"/>
                <a:headEnd/>
                <a:tailEnd/>
              </a14:hiddenLine>
            </a:ext>
          </a:extLst>
        </p:spPr>
        <p:txBody>
          <a:bodyPr anchor="ctr">
            <a:spAutoFit/>
          </a:bodyPr>
          <a:lstStyle>
            <a:lvl1pPr>
              <a:defRPr sz="1600">
                <a:solidFill>
                  <a:schemeClr val="tx1"/>
                </a:solidFill>
                <a:latin typeface="Arial" charset="0"/>
                <a:ea typeface="MS PGothic" charset="0"/>
                <a:cs typeface="MS PGothic" charset="0"/>
              </a:defRPr>
            </a:lvl1pPr>
            <a:lvl2pPr marL="742950" indent="-285750">
              <a:defRPr sz="1600">
                <a:solidFill>
                  <a:schemeClr val="tx1"/>
                </a:solidFill>
                <a:latin typeface="Arial" charset="0"/>
                <a:ea typeface="MS PGothic" charset="0"/>
                <a:cs typeface="MS PGothic" charset="0"/>
              </a:defRPr>
            </a:lvl2pPr>
            <a:lvl3pPr marL="1143000" indent="-228600">
              <a:defRPr sz="1600">
                <a:solidFill>
                  <a:schemeClr val="tx1"/>
                </a:solidFill>
                <a:latin typeface="Arial" charset="0"/>
                <a:ea typeface="MS PGothic" charset="0"/>
                <a:cs typeface="MS PGothic" charset="0"/>
              </a:defRPr>
            </a:lvl3pPr>
            <a:lvl4pPr marL="1600200" indent="-228600">
              <a:defRPr sz="1600">
                <a:solidFill>
                  <a:schemeClr val="tx1"/>
                </a:solidFill>
                <a:latin typeface="Arial" charset="0"/>
                <a:ea typeface="MS PGothic" charset="0"/>
                <a:cs typeface="MS PGothic" charset="0"/>
              </a:defRPr>
            </a:lvl4pPr>
            <a:lvl5pPr marL="2057400" indent="-228600">
              <a:defRPr sz="1600">
                <a:solidFill>
                  <a:schemeClr val="tx1"/>
                </a:solidFill>
                <a:latin typeface="Arial" charset="0"/>
                <a:ea typeface="MS PGothic" charset="0"/>
                <a:cs typeface="MS PGothic" charset="0"/>
              </a:defRPr>
            </a:lvl5pPr>
            <a:lvl6pPr marL="2514600" indent="-228600" eaLnBrk="0" fontAlgn="base" hangingPunct="0">
              <a:spcBef>
                <a:spcPct val="0"/>
              </a:spcBef>
              <a:spcAft>
                <a:spcPct val="0"/>
              </a:spcAft>
              <a:defRPr sz="1600">
                <a:solidFill>
                  <a:schemeClr val="tx1"/>
                </a:solidFill>
                <a:latin typeface="Arial" charset="0"/>
                <a:ea typeface="MS PGothic" charset="0"/>
                <a:cs typeface="MS PGothic" charset="0"/>
              </a:defRPr>
            </a:lvl6pPr>
            <a:lvl7pPr marL="2971800" indent="-228600" eaLnBrk="0" fontAlgn="base" hangingPunct="0">
              <a:spcBef>
                <a:spcPct val="0"/>
              </a:spcBef>
              <a:spcAft>
                <a:spcPct val="0"/>
              </a:spcAft>
              <a:defRPr sz="1600">
                <a:solidFill>
                  <a:schemeClr val="tx1"/>
                </a:solidFill>
                <a:latin typeface="Arial" charset="0"/>
                <a:ea typeface="MS PGothic" charset="0"/>
                <a:cs typeface="MS PGothic" charset="0"/>
              </a:defRPr>
            </a:lvl7pPr>
            <a:lvl8pPr marL="3429000" indent="-228600" eaLnBrk="0" fontAlgn="base" hangingPunct="0">
              <a:spcBef>
                <a:spcPct val="0"/>
              </a:spcBef>
              <a:spcAft>
                <a:spcPct val="0"/>
              </a:spcAft>
              <a:defRPr sz="1600">
                <a:solidFill>
                  <a:schemeClr val="tx1"/>
                </a:solidFill>
                <a:latin typeface="Arial" charset="0"/>
                <a:ea typeface="MS PGothic" charset="0"/>
                <a:cs typeface="MS PGothic" charset="0"/>
              </a:defRPr>
            </a:lvl8pPr>
            <a:lvl9pPr marL="3886200" indent="-228600" eaLnBrk="0" fontAlgn="base" hangingPunct="0">
              <a:spcBef>
                <a:spcPct val="0"/>
              </a:spcBef>
              <a:spcAft>
                <a:spcPct val="0"/>
              </a:spcAft>
              <a:defRPr sz="1600">
                <a:solidFill>
                  <a:schemeClr val="tx1"/>
                </a:solidFill>
                <a:latin typeface="Arial" charset="0"/>
                <a:ea typeface="MS PGothic" charset="0"/>
                <a:cs typeface="MS PGothic" charset="0"/>
              </a:defRPr>
            </a:lvl9pPr>
          </a:lstStyle>
          <a:p>
            <a:r>
              <a:rPr lang="en-US" sz="1400" dirty="0">
                <a:latin typeface="+mj-lt"/>
              </a:rPr>
              <a:t>APCs, antigen-presenting cells; CTL, cytotoxic T lymphocyte; MHC, major histocompatibility complex; TAP, transporter associated with antigen processing. </a:t>
            </a:r>
            <a:r>
              <a:rPr lang="en-US" sz="1400" i="1" dirty="0">
                <a:latin typeface="+mj-lt"/>
              </a:rPr>
              <a:t>Adapted from Abbas, Basic Immunology.</a:t>
            </a:r>
          </a:p>
        </p:txBody>
      </p:sp>
      <p:pic>
        <p:nvPicPr>
          <p:cNvPr id="7" name="Image 4" descr="mooc_4_dia47_d"/>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3500175">
            <a:off x="7678747" y="2895697"/>
            <a:ext cx="849890" cy="1330635"/>
          </a:xfrm>
          <a:prstGeom prst="rect">
            <a:avLst/>
          </a:prstGeom>
        </p:spPr>
      </p:pic>
      <p:pic>
        <p:nvPicPr>
          <p:cNvPr id="10" name="Image 7" descr="cd8.png"/>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3903650">
            <a:off x="4669089" y="2936885"/>
            <a:ext cx="858475" cy="1330635"/>
          </a:xfrm>
          <a:prstGeom prst="rect">
            <a:avLst/>
          </a:prstGeom>
        </p:spPr>
      </p:pic>
      <p:sp>
        <p:nvSpPr>
          <p:cNvPr id="4" name="Title 3">
            <a:extLst>
              <a:ext uri="{FF2B5EF4-FFF2-40B4-BE49-F238E27FC236}">
                <a16:creationId xmlns:a16="http://schemas.microsoft.com/office/drawing/2014/main" id="{2A3CC232-EC94-4194-B034-A4FDA282ECE2}"/>
              </a:ext>
            </a:extLst>
          </p:cNvPr>
          <p:cNvSpPr>
            <a:spLocks noGrp="1"/>
          </p:cNvSpPr>
          <p:nvPr>
            <p:ph type="title"/>
          </p:nvPr>
        </p:nvSpPr>
        <p:spPr/>
        <p:txBody>
          <a:bodyPr/>
          <a:lstStyle/>
          <a:p>
            <a:r>
              <a:rPr lang="fr-CH" dirty="0" err="1"/>
              <a:t>Summary</a:t>
            </a:r>
            <a:r>
              <a:rPr lang="fr-CH" dirty="0"/>
              <a:t>: </a:t>
            </a:r>
            <a:r>
              <a:rPr lang="fr-CH" dirty="0" err="1"/>
              <a:t>features</a:t>
            </a:r>
            <a:r>
              <a:rPr lang="fr-CH" dirty="0"/>
              <a:t> of </a:t>
            </a:r>
            <a:r>
              <a:rPr lang="fr-CH" dirty="0" err="1"/>
              <a:t>antigen</a:t>
            </a:r>
            <a:r>
              <a:rPr lang="fr-CH" dirty="0"/>
              <a:t> </a:t>
            </a:r>
            <a:r>
              <a:rPr lang="fr-CH" dirty="0" err="1"/>
              <a:t>processing</a:t>
            </a:r>
            <a:r>
              <a:rPr lang="fr-CH" dirty="0"/>
              <a:t> </a:t>
            </a:r>
            <a:r>
              <a:rPr lang="fr-CH" dirty="0" err="1"/>
              <a:t>pathways</a:t>
            </a:r>
            <a:endParaRPr lang="fr-CH" dirty="0"/>
          </a:p>
        </p:txBody>
      </p:sp>
      <p:grpSp>
        <p:nvGrpSpPr>
          <p:cNvPr id="14" name="Group 13">
            <a:extLst>
              <a:ext uri="{FF2B5EF4-FFF2-40B4-BE49-F238E27FC236}">
                <a16:creationId xmlns:a16="http://schemas.microsoft.com/office/drawing/2014/main" id="{91173082-47F4-4DB4-99BB-2CB0F2613A11}"/>
              </a:ext>
            </a:extLst>
          </p:cNvPr>
          <p:cNvGrpSpPr/>
          <p:nvPr/>
        </p:nvGrpSpPr>
        <p:grpSpPr>
          <a:xfrm>
            <a:off x="8103692" y="1472868"/>
            <a:ext cx="864096" cy="873271"/>
            <a:chOff x="9324528" y="6804201"/>
            <a:chExt cx="864096" cy="873271"/>
          </a:xfrm>
        </p:grpSpPr>
        <p:pic>
          <p:nvPicPr>
            <p:cNvPr id="8" name="Image 1" descr="mhc2.png"/>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9477081" y="6804201"/>
              <a:ext cx="513030" cy="752816"/>
            </a:xfrm>
            <a:prstGeom prst="rect">
              <a:avLst/>
            </a:prstGeom>
          </p:spPr>
        </p:pic>
        <p:sp>
          <p:nvSpPr>
            <p:cNvPr id="13" name="Rectangle 12">
              <a:extLst>
                <a:ext uri="{FF2B5EF4-FFF2-40B4-BE49-F238E27FC236}">
                  <a16:creationId xmlns:a16="http://schemas.microsoft.com/office/drawing/2014/main" id="{D59E14D0-D27F-4886-A1DA-08164AEC08E1}"/>
                </a:ext>
              </a:extLst>
            </p:cNvPr>
            <p:cNvSpPr/>
            <p:nvPr/>
          </p:nvSpPr>
          <p:spPr>
            <a:xfrm>
              <a:off x="9324528" y="7308140"/>
              <a:ext cx="864096" cy="369332"/>
            </a:xfrm>
            <a:prstGeom prst="rect">
              <a:avLst/>
            </a:prstGeom>
          </p:spPr>
          <p:txBody>
            <a:bodyPr wrap="square">
              <a:spAutoFit/>
            </a:bodyPr>
            <a:lstStyle/>
            <a:p>
              <a:r>
                <a:rPr lang="el-GR" dirty="0"/>
                <a:t>α</a:t>
              </a:r>
              <a:r>
                <a:rPr lang="fr-CH" dirty="0"/>
                <a:t>       </a:t>
              </a:r>
              <a:r>
                <a:rPr lang="el-GR" dirty="0"/>
                <a:t>β</a:t>
              </a:r>
              <a:endParaRPr lang="fr-CH" dirty="0"/>
            </a:p>
          </p:txBody>
        </p:sp>
      </p:grpSp>
      <p:grpSp>
        <p:nvGrpSpPr>
          <p:cNvPr id="15" name="Group 14">
            <a:extLst>
              <a:ext uri="{FF2B5EF4-FFF2-40B4-BE49-F238E27FC236}">
                <a16:creationId xmlns:a16="http://schemas.microsoft.com/office/drawing/2014/main" id="{D6865645-626D-448E-944F-BC5735EBD538}"/>
              </a:ext>
            </a:extLst>
          </p:cNvPr>
          <p:cNvGrpSpPr/>
          <p:nvPr/>
        </p:nvGrpSpPr>
        <p:grpSpPr>
          <a:xfrm>
            <a:off x="4730064" y="1459384"/>
            <a:ext cx="1152534" cy="886755"/>
            <a:chOff x="10620266" y="6778801"/>
            <a:chExt cx="1152534" cy="886755"/>
          </a:xfrm>
        </p:grpSpPr>
        <p:pic>
          <p:nvPicPr>
            <p:cNvPr id="9" name="Image 2" descr="mhc1.png"/>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0781552" y="6778801"/>
              <a:ext cx="490724" cy="769545"/>
            </a:xfrm>
            <a:prstGeom prst="rect">
              <a:avLst/>
            </a:prstGeom>
          </p:spPr>
        </p:pic>
        <p:sp>
          <p:nvSpPr>
            <p:cNvPr id="18" name="Rectangle 17">
              <a:extLst>
                <a:ext uri="{FF2B5EF4-FFF2-40B4-BE49-F238E27FC236}">
                  <a16:creationId xmlns:a16="http://schemas.microsoft.com/office/drawing/2014/main" id="{C2078B73-5907-4237-BF5D-406494CC48A8}"/>
                </a:ext>
              </a:extLst>
            </p:cNvPr>
            <p:cNvSpPr/>
            <p:nvPr/>
          </p:nvSpPr>
          <p:spPr>
            <a:xfrm>
              <a:off x="10620266" y="7296224"/>
              <a:ext cx="1152534" cy="369332"/>
            </a:xfrm>
            <a:prstGeom prst="rect">
              <a:avLst/>
            </a:prstGeom>
          </p:spPr>
          <p:txBody>
            <a:bodyPr wrap="square">
              <a:spAutoFit/>
            </a:bodyPr>
            <a:lstStyle/>
            <a:p>
              <a:r>
                <a:rPr lang="el-GR" dirty="0"/>
                <a:t>α</a:t>
              </a:r>
              <a:r>
                <a:rPr lang="fr-CH" dirty="0"/>
                <a:t>      </a:t>
              </a:r>
              <a:r>
                <a:rPr lang="el-GR" dirty="0"/>
                <a:t>β</a:t>
              </a:r>
              <a:r>
                <a:rPr lang="fr-CH" dirty="0"/>
                <a:t>2-m</a:t>
              </a:r>
            </a:p>
          </p:txBody>
        </p:sp>
      </p:gr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solidFill>
            <a:srgbClr val="C00000"/>
          </a:solidFill>
        </p:spPr>
        <p:txBody>
          <a:bodyPr/>
          <a:lstStyle/>
          <a:p>
            <a:r>
              <a:rPr lang="en-US">
                <a:solidFill>
                  <a:schemeClr val="bg1"/>
                </a:solidFill>
              </a:rPr>
              <a:t>Learning objectives </a:t>
            </a:r>
            <a:endParaRPr lang="fr-CH" dirty="0">
              <a:solidFill>
                <a:schemeClr val="bg1"/>
              </a:solidFill>
            </a:endParaRPr>
          </a:p>
        </p:txBody>
      </p:sp>
      <p:sp>
        <p:nvSpPr>
          <p:cNvPr id="3" name="Espace réservé du contenu 2"/>
          <p:cNvSpPr>
            <a:spLocks noGrp="1"/>
          </p:cNvSpPr>
          <p:nvPr>
            <p:ph idx="1"/>
          </p:nvPr>
        </p:nvSpPr>
        <p:spPr>
          <a:xfrm>
            <a:off x="204596" y="1268760"/>
            <a:ext cx="9407963" cy="5365216"/>
          </a:xfrm>
        </p:spPr>
        <p:txBody>
          <a:bodyPr>
            <a:normAutofit/>
          </a:bodyPr>
          <a:lstStyle/>
          <a:p>
            <a:r>
              <a:rPr lang="en-US" sz="1800" dirty="0"/>
              <a:t>Explain the differences between professional and non-professional APCs</a:t>
            </a:r>
          </a:p>
          <a:p>
            <a:r>
              <a:rPr lang="en-US" sz="1800" dirty="0"/>
              <a:t>Describe how antigens are sampled in the skin, at mucosal surfaces and from blood</a:t>
            </a:r>
          </a:p>
          <a:p>
            <a:r>
              <a:rPr lang="en-US" sz="1800" dirty="0"/>
              <a:t>Describe how antigens are processed for presentation to helper CD4 T lymphocytes</a:t>
            </a:r>
          </a:p>
          <a:p>
            <a:r>
              <a:rPr lang="en-US" sz="1800" dirty="0"/>
              <a:t>Describe how antigens are processed for presentation to cytotoxic CD8 T lymphocytes</a:t>
            </a:r>
          </a:p>
          <a:p>
            <a:r>
              <a:rPr lang="en-US" sz="1800" dirty="0"/>
              <a:t>Explain the differences between the MHC class I and class II pathways</a:t>
            </a:r>
          </a:p>
          <a:p>
            <a:r>
              <a:rPr lang="en-US" sz="1800" dirty="0"/>
              <a:t>Identify the signals that up regulate the co-stimulatory molecules on professional APCs</a:t>
            </a:r>
          </a:p>
          <a:p>
            <a:r>
              <a:rPr lang="en-US" sz="1800" dirty="0"/>
              <a:t>Describe the properties of immature and mature dendritic cells</a:t>
            </a:r>
            <a:endParaRPr lang="fr-CH" sz="1800" dirty="0"/>
          </a:p>
        </p:txBody>
      </p:sp>
    </p:spTree>
    <p:extLst>
      <p:ext uri="{BB962C8B-B14F-4D97-AF65-F5344CB8AC3E}">
        <p14:creationId xmlns:p14="http://schemas.microsoft.com/office/powerpoint/2010/main" val="3991653747"/>
      </p:ext>
    </p:extLst>
  </p:cSld>
  <p:clrMapOvr>
    <a:masterClrMapping/>
  </p:clrMapOvr>
</p:sld>
</file>

<file path=ppt/theme/theme1.xml><?xml version="1.0" encoding="utf-8"?>
<a:theme xmlns:a="http://schemas.openxmlformats.org/drawingml/2006/main" name="MOOC_blue_calibri">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MOOC_blue_calibri.potx" id="{BAE3B292-7B92-4592-8C9A-D826554EB18E}" vid="{299F4D9C-0CF9-4AEA-8AF3-AA5B7D6CA2CA}"/>
    </a:ext>
  </a:ext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emplate>MOOC_blue_calibri</Template>
  <TotalTime>12594</TotalTime>
  <Words>3430</Words>
  <Application>Microsoft Macintosh PowerPoint</Application>
  <PresentationFormat>Affichage à l'écran (4:3)</PresentationFormat>
  <Paragraphs>312</Paragraphs>
  <Slides>41</Slides>
  <Notes>3</Notes>
  <HiddenSlides>0</HiddenSlides>
  <MMClips>1</MMClips>
  <ScaleCrop>false</ScaleCrop>
  <HeadingPairs>
    <vt:vector size="6" baseType="variant">
      <vt:variant>
        <vt:lpstr>Polices utilisées</vt:lpstr>
      </vt:variant>
      <vt:variant>
        <vt:i4>8</vt:i4>
      </vt:variant>
      <vt:variant>
        <vt:lpstr>Thème</vt:lpstr>
      </vt:variant>
      <vt:variant>
        <vt:i4>1</vt:i4>
      </vt:variant>
      <vt:variant>
        <vt:lpstr>Titres des diapositives</vt:lpstr>
      </vt:variant>
      <vt:variant>
        <vt:i4>41</vt:i4>
      </vt:variant>
    </vt:vector>
  </HeadingPairs>
  <TitlesOfParts>
    <vt:vector size="50" baseType="lpstr">
      <vt:lpstr>MS PGothic</vt:lpstr>
      <vt:lpstr>MS PGothic</vt:lpstr>
      <vt:lpstr>Arial</vt:lpstr>
      <vt:lpstr>Calibri</vt:lpstr>
      <vt:lpstr>Calibri Light</vt:lpstr>
      <vt:lpstr>Courier New</vt:lpstr>
      <vt:lpstr>Symbol</vt:lpstr>
      <vt:lpstr>Wingdings</vt:lpstr>
      <vt:lpstr>MOOC_blue_calibri</vt:lpstr>
      <vt:lpstr>IV.  Antigen Presentation</vt:lpstr>
      <vt:lpstr>Question</vt:lpstr>
      <vt:lpstr>Antigen sampling and presentation: questions</vt:lpstr>
      <vt:lpstr>Outline</vt:lpstr>
      <vt:lpstr>Antigen sampling </vt:lpstr>
      <vt:lpstr>Dendritic Cells</vt:lpstr>
      <vt:lpstr>The skin harbors two populations of antigen-sampling cells</vt:lpstr>
      <vt:lpstr>Immature Dendritic cells</vt:lpstr>
      <vt:lpstr>Mature Dendritic cells</vt:lpstr>
      <vt:lpstr>Antigen Recognition</vt:lpstr>
      <vt:lpstr>Antigen Recognition by B lymphocytes: TD</vt:lpstr>
      <vt:lpstr>Antigen Recognition by B lymphocytes: Tl-1</vt:lpstr>
      <vt:lpstr>Antigen Recognition by B lymphocytes: Tl-2</vt:lpstr>
      <vt:lpstr>Antigen Recognition by T lymphocytes</vt:lpstr>
      <vt:lpstr>Antigen Recognition by T lymphocytes</vt:lpstr>
      <vt:lpstr>Conclusions | Antigen presentation</vt:lpstr>
      <vt:lpstr>D. Antigen Presentation</vt:lpstr>
      <vt:lpstr>Antigen Presentation: MHC molecules</vt:lpstr>
      <vt:lpstr>Structure of the MHC molecule</vt:lpstr>
      <vt:lpstr>MHC: The peptide binding  domain</vt:lpstr>
      <vt:lpstr>The MHC gene complex</vt:lpstr>
      <vt:lpstr>The MHC gene complex: HLA Class I</vt:lpstr>
      <vt:lpstr>The MHC gene complex: HLA Class II</vt:lpstr>
      <vt:lpstr>MHC: Co-dominant expression</vt:lpstr>
      <vt:lpstr>Why so many MHC molecules ?</vt:lpstr>
      <vt:lpstr>Consequences of MHC diversity (I): self restriction</vt:lpstr>
      <vt:lpstr>Consequences of MHC diversity (II): graft rejection</vt:lpstr>
      <vt:lpstr>Conclusions | MHC molecules</vt:lpstr>
      <vt:lpstr>Characteristics of Major Histocompatibility Complex  (MHC) molecules</vt:lpstr>
      <vt:lpstr>Which cells present antigen? </vt:lpstr>
      <vt:lpstr>How do cells present antigen?</vt:lpstr>
      <vt:lpstr>The MHC I presentation pathway:  The biosynthetic pathway of MHC class I molecules</vt:lpstr>
      <vt:lpstr>The MHC I presentation pathway:  The biosynthetic pathway of MHC class I molecules*</vt:lpstr>
      <vt:lpstr>The MHC I presentation pathway:  Peptide Degradation and Presentation*</vt:lpstr>
      <vt:lpstr>The MHC II presentation pathway</vt:lpstr>
      <vt:lpstr>The MHC II presentation pathway*</vt:lpstr>
      <vt:lpstr>The cross presentation pathway </vt:lpstr>
      <vt:lpstr>The cross presentation pathway </vt:lpstr>
      <vt:lpstr>Conclusions | Antigen presentation</vt:lpstr>
      <vt:lpstr>Summary: features of antigen processing pathways</vt:lpstr>
      <vt:lpstr>Learning objectives </vt:lpstr>
    </vt:vector>
  </TitlesOfParts>
  <Company>ISREC</Company>
  <LinksUpToDate>false</LinksUpToDate>
  <SharedDoc>false</SharedDoc>
  <HyperlinksChanged>false</HyperlinksChanged>
  <AppVersion>16.0016</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jkraehen</dc:creator>
  <cp:lastModifiedBy>Utilisateur de Microsoft Office</cp:lastModifiedBy>
  <cp:revision>262</cp:revision>
  <cp:lastPrinted>2009-09-16T05:51:29Z</cp:lastPrinted>
  <dcterms:created xsi:type="dcterms:W3CDTF">2009-09-07T19:00:16Z</dcterms:created>
  <dcterms:modified xsi:type="dcterms:W3CDTF">2018-09-24T12:52:21Z</dcterms:modified>
</cp:coreProperties>
</file>